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50"/>
  </p:notesMasterIdLst>
  <p:sldIdLst>
    <p:sldId id="256" r:id="rId3"/>
    <p:sldId id="277" r:id="rId4"/>
    <p:sldId id="257" r:id="rId5"/>
    <p:sldId id="264" r:id="rId6"/>
    <p:sldId id="260" r:id="rId7"/>
    <p:sldId id="261" r:id="rId8"/>
    <p:sldId id="262" r:id="rId9"/>
    <p:sldId id="263" r:id="rId10"/>
    <p:sldId id="258" r:id="rId11"/>
    <p:sldId id="289" r:id="rId12"/>
    <p:sldId id="269" r:id="rId13"/>
    <p:sldId id="274" r:id="rId14"/>
    <p:sldId id="278" r:id="rId15"/>
    <p:sldId id="279" r:id="rId16"/>
    <p:sldId id="275" r:id="rId17"/>
    <p:sldId id="283" r:id="rId18"/>
    <p:sldId id="285" r:id="rId19"/>
    <p:sldId id="288" r:id="rId20"/>
    <p:sldId id="290" r:id="rId21"/>
    <p:sldId id="301" r:id="rId22"/>
    <p:sldId id="276" r:id="rId23"/>
    <p:sldId id="280" r:id="rId24"/>
    <p:sldId id="282" r:id="rId25"/>
    <p:sldId id="259" r:id="rId26"/>
    <p:sldId id="271" r:id="rId27"/>
    <p:sldId id="304" r:id="rId28"/>
    <p:sldId id="272" r:id="rId29"/>
    <p:sldId id="294" r:id="rId30"/>
    <p:sldId id="299" r:id="rId31"/>
    <p:sldId id="302" r:id="rId32"/>
    <p:sldId id="300" r:id="rId33"/>
    <p:sldId id="298" r:id="rId34"/>
    <p:sldId id="297" r:id="rId35"/>
    <p:sldId id="287" r:id="rId36"/>
    <p:sldId id="286" r:id="rId37"/>
    <p:sldId id="291" r:id="rId38"/>
    <p:sldId id="292" r:id="rId39"/>
    <p:sldId id="293" r:id="rId40"/>
    <p:sldId id="295" r:id="rId41"/>
    <p:sldId id="296" r:id="rId42"/>
    <p:sldId id="265" r:id="rId43"/>
    <p:sldId id="266" r:id="rId44"/>
    <p:sldId id="267" r:id="rId45"/>
    <p:sldId id="303" r:id="rId46"/>
    <p:sldId id="284" r:id="rId47"/>
    <p:sldId id="281" r:id="rId48"/>
    <p:sldId id="270" r:id="rId4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220" autoAdjust="0"/>
    <p:restoredTop sz="94660"/>
  </p:normalViewPr>
  <p:slideViewPr>
    <p:cSldViewPr>
      <p:cViewPr>
        <p:scale>
          <a:sx n="77" d="100"/>
          <a:sy n="77" d="100"/>
        </p:scale>
        <p:origin x="0" y="-16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6B63F22-1122-470F-B281-D44C5C8B73CF}" type="datetimeFigureOut">
              <a:rPr lang="en-CA" smtClean="0"/>
              <a:t>21/06/2015</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C7C06F8-AACA-4616-902E-E2822E6B83CD}" type="slidenum">
              <a:rPr lang="en-CA" smtClean="0"/>
              <a:t>‹#›</a:t>
            </a:fld>
            <a:endParaRPr lang="en-CA"/>
          </a:p>
        </p:txBody>
      </p:sp>
    </p:spTree>
    <p:extLst>
      <p:ext uri="{BB962C8B-B14F-4D97-AF65-F5344CB8AC3E}">
        <p14:creationId xmlns:p14="http://schemas.microsoft.com/office/powerpoint/2010/main" val="32340367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1C7C06F8-AACA-4616-902E-E2822E6B83CD}" type="slidenum">
              <a:rPr lang="en-CA" smtClean="0"/>
              <a:t>29</a:t>
            </a:fld>
            <a:endParaRPr lang="en-CA"/>
          </a:p>
        </p:txBody>
      </p:sp>
    </p:spTree>
    <p:extLst>
      <p:ext uri="{BB962C8B-B14F-4D97-AF65-F5344CB8AC3E}">
        <p14:creationId xmlns:p14="http://schemas.microsoft.com/office/powerpoint/2010/main" val="19220775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CA"/>
          </a:p>
        </p:txBody>
      </p:sp>
      <p:sp>
        <p:nvSpPr>
          <p:cNvPr id="4" name="Date Placeholder 3"/>
          <p:cNvSpPr>
            <a:spLocks noGrp="1"/>
          </p:cNvSpPr>
          <p:nvPr>
            <p:ph type="dt" sz="half" idx="10"/>
          </p:nvPr>
        </p:nvSpPr>
        <p:spPr/>
        <p:txBody>
          <a:bodyPr/>
          <a:lstStyle/>
          <a:p>
            <a:fld id="{51D6626B-063A-4D0B-8FED-C70085C78202}" type="datetimeFigureOut">
              <a:rPr lang="en-CA" smtClean="0"/>
              <a:t>21/06/2015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F440295A-5DC2-4AD3-ABD9-BF5EAD06087A}" type="slidenum">
              <a:rPr lang="en-CA" smtClean="0"/>
              <a:t>‹#›</a:t>
            </a:fld>
            <a:endParaRPr lang="en-CA"/>
          </a:p>
        </p:txBody>
      </p:sp>
    </p:spTree>
    <p:extLst>
      <p:ext uri="{BB962C8B-B14F-4D97-AF65-F5344CB8AC3E}">
        <p14:creationId xmlns:p14="http://schemas.microsoft.com/office/powerpoint/2010/main" val="39300398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51D6626B-063A-4D0B-8FED-C70085C78202}" type="datetimeFigureOut">
              <a:rPr lang="en-CA" smtClean="0"/>
              <a:t>21/06/2015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F440295A-5DC2-4AD3-ABD9-BF5EAD06087A}" type="slidenum">
              <a:rPr lang="en-CA" smtClean="0"/>
              <a:t>‹#›</a:t>
            </a:fld>
            <a:endParaRPr lang="en-CA"/>
          </a:p>
        </p:txBody>
      </p:sp>
    </p:spTree>
    <p:extLst>
      <p:ext uri="{BB962C8B-B14F-4D97-AF65-F5344CB8AC3E}">
        <p14:creationId xmlns:p14="http://schemas.microsoft.com/office/powerpoint/2010/main" val="39029694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51D6626B-063A-4D0B-8FED-C70085C78202}" type="datetimeFigureOut">
              <a:rPr lang="en-CA" smtClean="0"/>
              <a:t>21/06/2015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F440295A-5DC2-4AD3-ABD9-BF5EAD06087A}" type="slidenum">
              <a:rPr lang="en-CA" smtClean="0"/>
              <a:t>‹#›</a:t>
            </a:fld>
            <a:endParaRPr lang="en-CA"/>
          </a:p>
        </p:txBody>
      </p:sp>
    </p:spTree>
    <p:extLst>
      <p:ext uri="{BB962C8B-B14F-4D97-AF65-F5344CB8AC3E}">
        <p14:creationId xmlns:p14="http://schemas.microsoft.com/office/powerpoint/2010/main" val="8912617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7E3EFBDE-84A0-452B-937F-1328FDAE7886}" type="datetimeFigureOut">
              <a:rPr lang="en-US" smtClean="0">
                <a:solidFill>
                  <a:prstClr val="black">
                    <a:tint val="75000"/>
                  </a:prstClr>
                </a:solidFill>
              </a:rPr>
              <a:pPr/>
              <a:t>6/21/2015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963695E-A49E-4D75-8CE6-92F8861F712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377835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E3EFBDE-84A0-452B-937F-1328FDAE7886}" type="datetimeFigureOut">
              <a:rPr lang="en-US" smtClean="0">
                <a:solidFill>
                  <a:prstClr val="black">
                    <a:tint val="75000"/>
                  </a:prstClr>
                </a:solidFill>
              </a:rPr>
              <a:pPr/>
              <a:t>6/21/2015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963695E-A49E-4D75-8CE6-92F8861F712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225785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E3EFBDE-84A0-452B-937F-1328FDAE7886}" type="datetimeFigureOut">
              <a:rPr lang="en-US" smtClean="0">
                <a:solidFill>
                  <a:prstClr val="black">
                    <a:tint val="75000"/>
                  </a:prstClr>
                </a:solidFill>
              </a:rPr>
              <a:pPr/>
              <a:t>6/21/2015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963695E-A49E-4D75-8CE6-92F8861F712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941278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7E3EFBDE-84A0-452B-937F-1328FDAE7886}" type="datetimeFigureOut">
              <a:rPr lang="en-US" smtClean="0">
                <a:solidFill>
                  <a:prstClr val="black">
                    <a:tint val="75000"/>
                  </a:prstClr>
                </a:solidFill>
              </a:rPr>
              <a:pPr/>
              <a:t>6/21/2015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B963695E-A49E-4D75-8CE6-92F8861F712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32298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7E3EFBDE-84A0-452B-937F-1328FDAE7886}" type="datetimeFigureOut">
              <a:rPr lang="en-US" smtClean="0">
                <a:solidFill>
                  <a:prstClr val="black">
                    <a:tint val="75000"/>
                  </a:prstClr>
                </a:solidFill>
              </a:rPr>
              <a:pPr/>
              <a:t>6/21/2015</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B963695E-A49E-4D75-8CE6-92F8861F712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745194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7E3EFBDE-84A0-452B-937F-1328FDAE7886}" type="datetimeFigureOut">
              <a:rPr lang="en-US" smtClean="0">
                <a:solidFill>
                  <a:prstClr val="black">
                    <a:tint val="75000"/>
                  </a:prstClr>
                </a:solidFill>
              </a:rPr>
              <a:pPr/>
              <a:t>6/21/2015</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B963695E-A49E-4D75-8CE6-92F8861F712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010172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3EFBDE-84A0-452B-937F-1328FDAE7886}" type="datetimeFigureOut">
              <a:rPr lang="en-US" smtClean="0">
                <a:solidFill>
                  <a:prstClr val="black">
                    <a:tint val="75000"/>
                  </a:prstClr>
                </a:solidFill>
              </a:rPr>
              <a:pPr/>
              <a:t>6/21/2015</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B963695E-A49E-4D75-8CE6-92F8861F712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209491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E3EFBDE-84A0-452B-937F-1328FDAE7886}" type="datetimeFigureOut">
              <a:rPr lang="en-US" smtClean="0">
                <a:solidFill>
                  <a:prstClr val="black">
                    <a:tint val="75000"/>
                  </a:prstClr>
                </a:solidFill>
              </a:rPr>
              <a:pPr/>
              <a:t>6/21/2015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B963695E-A49E-4D75-8CE6-92F8861F712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04188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51D6626B-063A-4D0B-8FED-C70085C78202}" type="datetimeFigureOut">
              <a:rPr lang="en-CA" smtClean="0"/>
              <a:t>21/06/2015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F440295A-5DC2-4AD3-ABD9-BF5EAD06087A}" type="slidenum">
              <a:rPr lang="en-CA" smtClean="0"/>
              <a:t>‹#›</a:t>
            </a:fld>
            <a:endParaRPr lang="en-CA"/>
          </a:p>
        </p:txBody>
      </p:sp>
    </p:spTree>
    <p:extLst>
      <p:ext uri="{BB962C8B-B14F-4D97-AF65-F5344CB8AC3E}">
        <p14:creationId xmlns:p14="http://schemas.microsoft.com/office/powerpoint/2010/main" val="42602071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E3EFBDE-84A0-452B-937F-1328FDAE7886}" type="datetimeFigureOut">
              <a:rPr lang="en-US" smtClean="0">
                <a:solidFill>
                  <a:prstClr val="black">
                    <a:tint val="75000"/>
                  </a:prstClr>
                </a:solidFill>
              </a:rPr>
              <a:pPr/>
              <a:t>6/21/2015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B963695E-A49E-4D75-8CE6-92F8861F712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31182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E3EFBDE-84A0-452B-937F-1328FDAE7886}" type="datetimeFigureOut">
              <a:rPr lang="en-US" smtClean="0">
                <a:solidFill>
                  <a:prstClr val="black">
                    <a:tint val="75000"/>
                  </a:prstClr>
                </a:solidFill>
              </a:rPr>
              <a:pPr/>
              <a:t>6/21/2015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963695E-A49E-4D75-8CE6-92F8861F712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719689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E3EFBDE-84A0-452B-937F-1328FDAE7886}" type="datetimeFigureOut">
              <a:rPr lang="en-US" smtClean="0">
                <a:solidFill>
                  <a:prstClr val="black">
                    <a:tint val="75000"/>
                  </a:prstClr>
                </a:solidFill>
              </a:rPr>
              <a:pPr/>
              <a:t>6/21/2015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963695E-A49E-4D75-8CE6-92F8861F712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220860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1D6626B-063A-4D0B-8FED-C70085C78202}" type="datetimeFigureOut">
              <a:rPr lang="en-CA" smtClean="0"/>
              <a:t>21/06/2015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F440295A-5DC2-4AD3-ABD9-BF5EAD06087A}" type="slidenum">
              <a:rPr lang="en-CA" smtClean="0"/>
              <a:t>‹#›</a:t>
            </a:fld>
            <a:endParaRPr lang="en-CA"/>
          </a:p>
        </p:txBody>
      </p:sp>
    </p:spTree>
    <p:extLst>
      <p:ext uri="{BB962C8B-B14F-4D97-AF65-F5344CB8AC3E}">
        <p14:creationId xmlns:p14="http://schemas.microsoft.com/office/powerpoint/2010/main" val="216187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p:txBody>
          <a:bodyPr/>
          <a:lstStyle/>
          <a:p>
            <a:fld id="{51D6626B-063A-4D0B-8FED-C70085C78202}" type="datetimeFigureOut">
              <a:rPr lang="en-CA" smtClean="0"/>
              <a:t>21/06/2015</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F440295A-5DC2-4AD3-ABD9-BF5EAD06087A}" type="slidenum">
              <a:rPr lang="en-CA" smtClean="0"/>
              <a:t>‹#›</a:t>
            </a:fld>
            <a:endParaRPr lang="en-CA"/>
          </a:p>
        </p:txBody>
      </p:sp>
    </p:spTree>
    <p:extLst>
      <p:ext uri="{BB962C8B-B14F-4D97-AF65-F5344CB8AC3E}">
        <p14:creationId xmlns:p14="http://schemas.microsoft.com/office/powerpoint/2010/main" val="28874650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Date Placeholder 6"/>
          <p:cNvSpPr>
            <a:spLocks noGrp="1"/>
          </p:cNvSpPr>
          <p:nvPr>
            <p:ph type="dt" sz="half" idx="10"/>
          </p:nvPr>
        </p:nvSpPr>
        <p:spPr/>
        <p:txBody>
          <a:bodyPr/>
          <a:lstStyle/>
          <a:p>
            <a:fld id="{51D6626B-063A-4D0B-8FED-C70085C78202}" type="datetimeFigureOut">
              <a:rPr lang="en-CA" smtClean="0"/>
              <a:t>21/06/2015</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F440295A-5DC2-4AD3-ABD9-BF5EAD06087A}" type="slidenum">
              <a:rPr lang="en-CA" smtClean="0"/>
              <a:t>‹#›</a:t>
            </a:fld>
            <a:endParaRPr lang="en-CA"/>
          </a:p>
        </p:txBody>
      </p:sp>
    </p:spTree>
    <p:extLst>
      <p:ext uri="{BB962C8B-B14F-4D97-AF65-F5344CB8AC3E}">
        <p14:creationId xmlns:p14="http://schemas.microsoft.com/office/powerpoint/2010/main" val="39199548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Date Placeholder 2"/>
          <p:cNvSpPr>
            <a:spLocks noGrp="1"/>
          </p:cNvSpPr>
          <p:nvPr>
            <p:ph type="dt" sz="half" idx="10"/>
          </p:nvPr>
        </p:nvSpPr>
        <p:spPr/>
        <p:txBody>
          <a:bodyPr/>
          <a:lstStyle/>
          <a:p>
            <a:fld id="{51D6626B-063A-4D0B-8FED-C70085C78202}" type="datetimeFigureOut">
              <a:rPr lang="en-CA" smtClean="0"/>
              <a:t>21/06/2015</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F440295A-5DC2-4AD3-ABD9-BF5EAD06087A}" type="slidenum">
              <a:rPr lang="en-CA" smtClean="0"/>
              <a:t>‹#›</a:t>
            </a:fld>
            <a:endParaRPr lang="en-CA"/>
          </a:p>
        </p:txBody>
      </p:sp>
    </p:spTree>
    <p:extLst>
      <p:ext uri="{BB962C8B-B14F-4D97-AF65-F5344CB8AC3E}">
        <p14:creationId xmlns:p14="http://schemas.microsoft.com/office/powerpoint/2010/main" val="40073647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D6626B-063A-4D0B-8FED-C70085C78202}" type="datetimeFigureOut">
              <a:rPr lang="en-CA" smtClean="0"/>
              <a:t>21/06/2015</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F440295A-5DC2-4AD3-ABD9-BF5EAD06087A}" type="slidenum">
              <a:rPr lang="en-CA" smtClean="0"/>
              <a:t>‹#›</a:t>
            </a:fld>
            <a:endParaRPr lang="en-CA"/>
          </a:p>
        </p:txBody>
      </p:sp>
    </p:spTree>
    <p:extLst>
      <p:ext uri="{BB962C8B-B14F-4D97-AF65-F5344CB8AC3E}">
        <p14:creationId xmlns:p14="http://schemas.microsoft.com/office/powerpoint/2010/main" val="6651292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1D6626B-063A-4D0B-8FED-C70085C78202}" type="datetimeFigureOut">
              <a:rPr lang="en-CA" smtClean="0"/>
              <a:t>21/06/2015</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F440295A-5DC2-4AD3-ABD9-BF5EAD06087A}" type="slidenum">
              <a:rPr lang="en-CA" smtClean="0"/>
              <a:t>‹#›</a:t>
            </a:fld>
            <a:endParaRPr lang="en-CA"/>
          </a:p>
        </p:txBody>
      </p:sp>
    </p:spTree>
    <p:extLst>
      <p:ext uri="{BB962C8B-B14F-4D97-AF65-F5344CB8AC3E}">
        <p14:creationId xmlns:p14="http://schemas.microsoft.com/office/powerpoint/2010/main" val="20773370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1D6626B-063A-4D0B-8FED-C70085C78202}" type="datetimeFigureOut">
              <a:rPr lang="en-CA" smtClean="0"/>
              <a:t>21/06/2015</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F440295A-5DC2-4AD3-ABD9-BF5EAD06087A}" type="slidenum">
              <a:rPr lang="en-CA" smtClean="0"/>
              <a:t>‹#›</a:t>
            </a:fld>
            <a:endParaRPr lang="en-CA"/>
          </a:p>
        </p:txBody>
      </p:sp>
    </p:spTree>
    <p:extLst>
      <p:ext uri="{BB962C8B-B14F-4D97-AF65-F5344CB8AC3E}">
        <p14:creationId xmlns:p14="http://schemas.microsoft.com/office/powerpoint/2010/main" val="21013297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CA"/>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D6626B-063A-4D0B-8FED-C70085C78202}" type="datetimeFigureOut">
              <a:rPr lang="en-CA" smtClean="0"/>
              <a:t>21/06/2015</a:t>
            </a:fld>
            <a:endParaRPr lang="en-CA"/>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40295A-5DC2-4AD3-ABD9-BF5EAD06087A}" type="slidenum">
              <a:rPr lang="en-CA" smtClean="0"/>
              <a:t>‹#›</a:t>
            </a:fld>
            <a:endParaRPr lang="en-CA"/>
          </a:p>
        </p:txBody>
      </p:sp>
    </p:spTree>
    <p:extLst>
      <p:ext uri="{BB962C8B-B14F-4D97-AF65-F5344CB8AC3E}">
        <p14:creationId xmlns:p14="http://schemas.microsoft.com/office/powerpoint/2010/main" val="14491713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2">
                <a:lumMod val="20000"/>
                <a:lumOff val="80000"/>
              </a:schemeClr>
            </a:gs>
            <a:gs pos="50000">
              <a:schemeClr val="bg2">
                <a:lumMod val="20000"/>
                <a:lumOff val="80000"/>
                <a:alpha val="40000"/>
              </a:schemeClr>
            </a:gs>
            <a:gs pos="100000">
              <a:schemeClr val="bg2">
                <a:lumMod val="20000"/>
                <a:lumOff val="80000"/>
              </a:schemeClr>
            </a:gs>
          </a:gsLst>
          <a:lin ang="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3EFBDE-84A0-452B-937F-1328FDAE7886}" type="datetimeFigureOut">
              <a:rPr lang="en-US" smtClean="0">
                <a:solidFill>
                  <a:prstClr val="black">
                    <a:tint val="75000"/>
                  </a:prstClr>
                </a:solidFill>
              </a:rPr>
              <a:pPr/>
              <a:t>6/21/2015</a:t>
            </a:fld>
            <a:endParaRPr lang="en-US" dirty="0">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63695E-A49E-4D75-8CE6-92F8861F712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416415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hyperlink" Target="https://www.youtube.com/watch?v=VAAmSqv2GV8"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www.youtube.com/watch?v=s608077NtNI" TargetMode="External"/><Relationship Id="rId2" Type="http://schemas.openxmlformats.org/officeDocument/2006/relationships/hyperlink" Target="https://www.youtube.com/watch?v=9HG05AIlH6Y"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hyperlink" Target="http://www.integratedsociopsychology.net/infant_attachment_stages.html"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www.youtube.com/watch?v=_O60TYAIgC4" TargetMode="External"/><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www.youtube.com/watch?v=zovtRq4e2E8"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www.ted.com/talks/vs_ramachandran_the_neurons_that_shaped_civilization?language=en"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20.gi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www.youtube.com/watch?v=uOsgDkeH52o" TargetMode="External"/><Relationship Id="rId2" Type="http://schemas.openxmlformats.org/officeDocument/2006/relationships/hyperlink" Target="http://www.childtraumaacademy.com/"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www.childtraumaacademy.com/"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hyperlink" Target="https://www.youtube.com/watch?v=uOsgDkeH52o&amp;list=PLiYWyIgGwOQGLpqF4tyF8dRjA2JuU3q_t" TargetMode="External"/><Relationship Id="rId4" Type="http://schemas.openxmlformats.org/officeDocument/2006/relationships/image" Target="../media/image22.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hyperlink" Target="http://www.childtraumaacademy.com/"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hyperlink" Target="https://www.youtube.com/watch?v=rM1seYXN1Nc"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hyperlink" Target="http://www.stanleygreenspan.com/"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www.theraplay.org/"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hyperlink" Target="http://circleofsecurity.net/seminars/"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hyperlink" Target="http://www.watchwaitandwonder.com/"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hyperlink" Target="http://watchwaitandwonder.com/introductory-workshop/"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s://www.youtube.com/watch?v=jFMleBswpo8&amp;feature=youtu.be" TargetMode="External"/><Relationship Id="rId2" Type="http://schemas.openxmlformats.org/officeDocument/2006/relationships/hyperlink" Target="http://childrenssuccessfoundation.com/about-nurtured-heart-approach/"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www.ndds.ca/ontario" TargetMode="External"/><Relationship Id="rId2" Type="http://schemas.openxmlformats.org/officeDocument/2006/relationships/hyperlink" Target="https://www.ag.ndsu.edu/pubs/yf/famsci/fs631.pdf" TargetMode="External"/><Relationship Id="rId1" Type="http://schemas.openxmlformats.org/officeDocument/2006/relationships/slideLayout" Target="../slideLayouts/slideLayout2.xml"/><Relationship Id="rId6" Type="http://schemas.openxmlformats.org/officeDocument/2006/relationships/hyperlink" Target="http://www.danielhughes.org/html/PLACE.html" TargetMode="External"/><Relationship Id="rId5" Type="http://schemas.openxmlformats.org/officeDocument/2006/relationships/hyperlink" Target="http://www.childtraumaacademy.com/" TargetMode="External"/><Relationship Id="rId4" Type="http://schemas.openxmlformats.org/officeDocument/2006/relationships/hyperlink" Target="http://childrenssuccessfoundation.com/about-nurtured-heart-approach/" TargetMode="Externa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874639"/>
          </a:xfrm>
        </p:spPr>
        <p:txBody>
          <a:bodyPr/>
          <a:lstStyle/>
          <a:p>
            <a:r>
              <a:rPr lang="en-US" dirty="0" smtClean="0"/>
              <a:t>Attachment Theory and Therapy in a Play Therapy Setting</a:t>
            </a:r>
            <a:endParaRPr lang="en-CA" dirty="0"/>
          </a:p>
        </p:txBody>
      </p:sp>
      <p:sp>
        <p:nvSpPr>
          <p:cNvPr id="3" name="Subtitle 2"/>
          <p:cNvSpPr>
            <a:spLocks noGrp="1"/>
          </p:cNvSpPr>
          <p:nvPr>
            <p:ph type="subTitle" idx="1"/>
          </p:nvPr>
        </p:nvSpPr>
        <p:spPr/>
        <p:txBody>
          <a:bodyPr/>
          <a:lstStyle/>
          <a:p>
            <a:r>
              <a:rPr lang="en-US" dirty="0" smtClean="0"/>
              <a:t>Theresa Fraser</a:t>
            </a:r>
          </a:p>
          <a:p>
            <a:r>
              <a:rPr lang="en-US" dirty="0" smtClean="0"/>
              <a:t>CYW, M.A., CPT-S, RP</a:t>
            </a:r>
          </a:p>
          <a:p>
            <a:r>
              <a:rPr lang="en-US" dirty="0" smtClean="0"/>
              <a:t>Trauma and Loss Clinical Specialist</a:t>
            </a:r>
          </a:p>
          <a:p>
            <a:endParaRPr lang="en-CA"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20272" y="175511"/>
            <a:ext cx="1716088" cy="1716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536" y="254714"/>
            <a:ext cx="1917651" cy="1938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2874943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world map"/>
          <p:cNvGrpSpPr/>
          <p:nvPr/>
        </p:nvGrpSpPr>
        <p:grpSpPr>
          <a:xfrm>
            <a:off x="241058" y="229035"/>
            <a:ext cx="8647713" cy="5128881"/>
            <a:chOff x="260435" y="158011"/>
            <a:chExt cx="8999242" cy="5337370"/>
          </a:xfrm>
          <a:solidFill>
            <a:schemeClr val="bg2">
              <a:lumMod val="40000"/>
              <a:lumOff val="60000"/>
              <a:alpha val="33000"/>
            </a:schemeClr>
          </a:solidFill>
        </p:grpSpPr>
        <p:sp>
          <p:nvSpPr>
            <p:cNvPr id="5" name="Freeform 86"/>
            <p:cNvSpPr>
              <a:spLocks/>
            </p:cNvSpPr>
            <p:nvPr/>
          </p:nvSpPr>
          <p:spPr bwMode="auto">
            <a:xfrm>
              <a:off x="2034111" y="3061733"/>
              <a:ext cx="216557" cy="123745"/>
            </a:xfrm>
            <a:custGeom>
              <a:avLst/>
              <a:gdLst>
                <a:gd name="T0" fmla="*/ 1 w 9"/>
                <a:gd name="T1" fmla="*/ 2 h 5"/>
                <a:gd name="T2" fmla="*/ 2 w 9"/>
                <a:gd name="T3" fmla="*/ 2 h 5"/>
                <a:gd name="T4" fmla="*/ 4 w 9"/>
                <a:gd name="T5" fmla="*/ 2 h 5"/>
                <a:gd name="T6" fmla="*/ 5 w 9"/>
                <a:gd name="T7" fmla="*/ 4 h 5"/>
                <a:gd name="T8" fmla="*/ 7 w 9"/>
                <a:gd name="T9" fmla="*/ 5 h 5"/>
                <a:gd name="T10" fmla="*/ 9 w 9"/>
                <a:gd name="T11" fmla="*/ 5 h 5"/>
                <a:gd name="T12" fmla="*/ 8 w 9"/>
                <a:gd name="T13" fmla="*/ 3 h 5"/>
                <a:gd name="T14" fmla="*/ 6 w 9"/>
                <a:gd name="T15" fmla="*/ 2 h 5"/>
                <a:gd name="T16" fmla="*/ 4 w 9"/>
                <a:gd name="T17" fmla="*/ 1 h 5"/>
                <a:gd name="T18" fmla="*/ 2 w 9"/>
                <a:gd name="T19" fmla="*/ 1 h 5"/>
                <a:gd name="T20" fmla="*/ 1 w 9"/>
                <a:gd name="T21" fmla="*/ 1 h 5"/>
                <a:gd name="T22" fmla="*/ 1 w 9"/>
                <a:gd name="T2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5">
                  <a:moveTo>
                    <a:pt x="1" y="2"/>
                  </a:moveTo>
                  <a:cubicBezTo>
                    <a:pt x="1" y="2"/>
                    <a:pt x="2" y="2"/>
                    <a:pt x="2" y="2"/>
                  </a:cubicBezTo>
                  <a:cubicBezTo>
                    <a:pt x="2" y="2"/>
                    <a:pt x="4" y="2"/>
                    <a:pt x="4" y="2"/>
                  </a:cubicBezTo>
                  <a:cubicBezTo>
                    <a:pt x="5" y="2"/>
                    <a:pt x="5" y="3"/>
                    <a:pt x="5" y="4"/>
                  </a:cubicBezTo>
                  <a:cubicBezTo>
                    <a:pt x="6" y="4"/>
                    <a:pt x="6" y="5"/>
                    <a:pt x="7" y="5"/>
                  </a:cubicBezTo>
                  <a:cubicBezTo>
                    <a:pt x="8" y="5"/>
                    <a:pt x="9" y="5"/>
                    <a:pt x="9" y="5"/>
                  </a:cubicBezTo>
                  <a:cubicBezTo>
                    <a:pt x="9" y="4"/>
                    <a:pt x="9" y="3"/>
                    <a:pt x="8" y="3"/>
                  </a:cubicBezTo>
                  <a:cubicBezTo>
                    <a:pt x="7" y="2"/>
                    <a:pt x="7" y="2"/>
                    <a:pt x="6" y="2"/>
                  </a:cubicBezTo>
                  <a:cubicBezTo>
                    <a:pt x="5" y="1"/>
                    <a:pt x="5" y="1"/>
                    <a:pt x="4" y="1"/>
                  </a:cubicBezTo>
                  <a:cubicBezTo>
                    <a:pt x="3" y="1"/>
                    <a:pt x="3" y="1"/>
                    <a:pt x="2" y="1"/>
                  </a:cubicBezTo>
                  <a:cubicBezTo>
                    <a:pt x="2" y="0"/>
                    <a:pt x="1" y="0"/>
                    <a:pt x="1" y="1"/>
                  </a:cubicBezTo>
                  <a:cubicBezTo>
                    <a:pt x="1" y="1"/>
                    <a:pt x="0" y="1"/>
                    <a:pt x="1"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6" name="Freeform 87"/>
            <p:cNvSpPr>
              <a:spLocks/>
            </p:cNvSpPr>
            <p:nvPr/>
          </p:nvSpPr>
          <p:spPr bwMode="auto">
            <a:xfrm>
              <a:off x="2302226" y="3164855"/>
              <a:ext cx="123745" cy="72187"/>
            </a:xfrm>
            <a:custGeom>
              <a:avLst/>
              <a:gdLst>
                <a:gd name="T0" fmla="*/ 1 w 5"/>
                <a:gd name="T1" fmla="*/ 0 h 3"/>
                <a:gd name="T2" fmla="*/ 1 w 5"/>
                <a:gd name="T3" fmla="*/ 0 h 3"/>
                <a:gd name="T4" fmla="*/ 3 w 5"/>
                <a:gd name="T5" fmla="*/ 0 h 3"/>
                <a:gd name="T6" fmla="*/ 4 w 5"/>
                <a:gd name="T7" fmla="*/ 1 h 3"/>
                <a:gd name="T8" fmla="*/ 5 w 5"/>
                <a:gd name="T9" fmla="*/ 2 h 3"/>
                <a:gd name="T10" fmla="*/ 2 w 5"/>
                <a:gd name="T11" fmla="*/ 3 h 3"/>
                <a:gd name="T12" fmla="*/ 1 w 5"/>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5" h="3">
                  <a:moveTo>
                    <a:pt x="1" y="0"/>
                  </a:moveTo>
                  <a:cubicBezTo>
                    <a:pt x="1" y="0"/>
                    <a:pt x="1" y="0"/>
                    <a:pt x="1" y="0"/>
                  </a:cubicBezTo>
                  <a:cubicBezTo>
                    <a:pt x="1" y="0"/>
                    <a:pt x="2" y="0"/>
                    <a:pt x="3" y="0"/>
                  </a:cubicBezTo>
                  <a:cubicBezTo>
                    <a:pt x="3" y="0"/>
                    <a:pt x="3" y="1"/>
                    <a:pt x="4" y="1"/>
                  </a:cubicBezTo>
                  <a:cubicBezTo>
                    <a:pt x="5" y="1"/>
                    <a:pt x="5" y="2"/>
                    <a:pt x="5" y="2"/>
                  </a:cubicBezTo>
                  <a:cubicBezTo>
                    <a:pt x="4" y="3"/>
                    <a:pt x="3" y="3"/>
                    <a:pt x="2" y="3"/>
                  </a:cubicBezTo>
                  <a:cubicBezTo>
                    <a:pt x="1" y="2"/>
                    <a:pt x="0" y="2"/>
                    <a:pt x="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7" name="Freeform 88"/>
            <p:cNvSpPr>
              <a:spLocks/>
            </p:cNvSpPr>
            <p:nvPr/>
          </p:nvSpPr>
          <p:spPr bwMode="auto">
            <a:xfrm>
              <a:off x="1889741" y="504345"/>
              <a:ext cx="216557" cy="123745"/>
            </a:xfrm>
            <a:custGeom>
              <a:avLst/>
              <a:gdLst>
                <a:gd name="T0" fmla="*/ 2 w 9"/>
                <a:gd name="T1" fmla="*/ 5 h 5"/>
                <a:gd name="T2" fmla="*/ 4 w 9"/>
                <a:gd name="T3" fmla="*/ 4 h 5"/>
                <a:gd name="T4" fmla="*/ 6 w 9"/>
                <a:gd name="T5" fmla="*/ 5 h 5"/>
                <a:gd name="T6" fmla="*/ 8 w 9"/>
                <a:gd name="T7" fmla="*/ 4 h 5"/>
                <a:gd name="T8" fmla="*/ 8 w 9"/>
                <a:gd name="T9" fmla="*/ 1 h 5"/>
                <a:gd name="T10" fmla="*/ 4 w 9"/>
                <a:gd name="T11" fmla="*/ 1 h 5"/>
                <a:gd name="T12" fmla="*/ 2 w 9"/>
                <a:gd name="T13" fmla="*/ 2 h 5"/>
                <a:gd name="T14" fmla="*/ 1 w 9"/>
                <a:gd name="T15" fmla="*/ 4 h 5"/>
                <a:gd name="T16" fmla="*/ 2 w 9"/>
                <a:gd name="T17"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5">
                  <a:moveTo>
                    <a:pt x="2" y="5"/>
                  </a:moveTo>
                  <a:cubicBezTo>
                    <a:pt x="4" y="5"/>
                    <a:pt x="3" y="4"/>
                    <a:pt x="4" y="4"/>
                  </a:cubicBezTo>
                  <a:cubicBezTo>
                    <a:pt x="5" y="4"/>
                    <a:pt x="5" y="4"/>
                    <a:pt x="6" y="5"/>
                  </a:cubicBezTo>
                  <a:cubicBezTo>
                    <a:pt x="8" y="5"/>
                    <a:pt x="7" y="5"/>
                    <a:pt x="8" y="4"/>
                  </a:cubicBezTo>
                  <a:cubicBezTo>
                    <a:pt x="9" y="3"/>
                    <a:pt x="9" y="1"/>
                    <a:pt x="8" y="1"/>
                  </a:cubicBezTo>
                  <a:cubicBezTo>
                    <a:pt x="6" y="1"/>
                    <a:pt x="5" y="0"/>
                    <a:pt x="4" y="1"/>
                  </a:cubicBezTo>
                  <a:cubicBezTo>
                    <a:pt x="4" y="2"/>
                    <a:pt x="2" y="1"/>
                    <a:pt x="2" y="2"/>
                  </a:cubicBezTo>
                  <a:cubicBezTo>
                    <a:pt x="1" y="3"/>
                    <a:pt x="0" y="3"/>
                    <a:pt x="1" y="4"/>
                  </a:cubicBezTo>
                  <a:cubicBezTo>
                    <a:pt x="1" y="4"/>
                    <a:pt x="2" y="5"/>
                    <a:pt x="2" y="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8" name="Freeform 89"/>
            <p:cNvSpPr>
              <a:spLocks/>
            </p:cNvSpPr>
            <p:nvPr/>
          </p:nvSpPr>
          <p:spPr bwMode="auto">
            <a:xfrm>
              <a:off x="2157857" y="452782"/>
              <a:ext cx="144370" cy="154684"/>
            </a:xfrm>
            <a:custGeom>
              <a:avLst/>
              <a:gdLst>
                <a:gd name="T0" fmla="*/ 2 w 6"/>
                <a:gd name="T1" fmla="*/ 2 h 6"/>
                <a:gd name="T2" fmla="*/ 5 w 6"/>
                <a:gd name="T3" fmla="*/ 1 h 6"/>
                <a:gd name="T4" fmla="*/ 4 w 6"/>
                <a:gd name="T5" fmla="*/ 3 h 6"/>
                <a:gd name="T6" fmla="*/ 3 w 6"/>
                <a:gd name="T7" fmla="*/ 5 h 6"/>
                <a:gd name="T8" fmla="*/ 1 w 6"/>
                <a:gd name="T9" fmla="*/ 5 h 6"/>
                <a:gd name="T10" fmla="*/ 2 w 6"/>
                <a:gd name="T11" fmla="*/ 2 h 6"/>
              </a:gdLst>
              <a:ahLst/>
              <a:cxnLst>
                <a:cxn ang="0">
                  <a:pos x="T0" y="T1"/>
                </a:cxn>
                <a:cxn ang="0">
                  <a:pos x="T2" y="T3"/>
                </a:cxn>
                <a:cxn ang="0">
                  <a:pos x="T4" y="T5"/>
                </a:cxn>
                <a:cxn ang="0">
                  <a:pos x="T6" y="T7"/>
                </a:cxn>
                <a:cxn ang="0">
                  <a:pos x="T8" y="T9"/>
                </a:cxn>
                <a:cxn ang="0">
                  <a:pos x="T10" y="T11"/>
                </a:cxn>
              </a:cxnLst>
              <a:rect l="0" t="0" r="r" b="b"/>
              <a:pathLst>
                <a:path w="6" h="6">
                  <a:moveTo>
                    <a:pt x="2" y="2"/>
                  </a:moveTo>
                  <a:cubicBezTo>
                    <a:pt x="3" y="1"/>
                    <a:pt x="5" y="0"/>
                    <a:pt x="5" y="1"/>
                  </a:cubicBezTo>
                  <a:cubicBezTo>
                    <a:pt x="6" y="2"/>
                    <a:pt x="5" y="2"/>
                    <a:pt x="4" y="3"/>
                  </a:cubicBezTo>
                  <a:cubicBezTo>
                    <a:pt x="3" y="3"/>
                    <a:pt x="4" y="4"/>
                    <a:pt x="3" y="5"/>
                  </a:cubicBezTo>
                  <a:cubicBezTo>
                    <a:pt x="2" y="5"/>
                    <a:pt x="1" y="6"/>
                    <a:pt x="1" y="5"/>
                  </a:cubicBezTo>
                  <a:cubicBezTo>
                    <a:pt x="0" y="4"/>
                    <a:pt x="0" y="3"/>
                    <a:pt x="2"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9" name="Freeform 90"/>
            <p:cNvSpPr>
              <a:spLocks/>
            </p:cNvSpPr>
            <p:nvPr/>
          </p:nvSpPr>
          <p:spPr bwMode="auto">
            <a:xfrm>
              <a:off x="2374404" y="401224"/>
              <a:ext cx="175308" cy="278430"/>
            </a:xfrm>
            <a:custGeom>
              <a:avLst/>
              <a:gdLst>
                <a:gd name="T0" fmla="*/ 0 w 7"/>
                <a:gd name="T1" fmla="*/ 7 h 11"/>
                <a:gd name="T2" fmla="*/ 0 w 7"/>
                <a:gd name="T3" fmla="*/ 7 h 11"/>
                <a:gd name="T4" fmla="*/ 0 w 7"/>
                <a:gd name="T5" fmla="*/ 6 h 11"/>
                <a:gd name="T6" fmla="*/ 0 w 7"/>
                <a:gd name="T7" fmla="*/ 5 h 11"/>
                <a:gd name="T8" fmla="*/ 1 w 7"/>
                <a:gd name="T9" fmla="*/ 1 h 11"/>
                <a:gd name="T10" fmla="*/ 4 w 7"/>
                <a:gd name="T11" fmla="*/ 3 h 11"/>
                <a:gd name="T12" fmla="*/ 5 w 7"/>
                <a:gd name="T13" fmla="*/ 6 h 11"/>
                <a:gd name="T14" fmla="*/ 6 w 7"/>
                <a:gd name="T15" fmla="*/ 8 h 11"/>
                <a:gd name="T16" fmla="*/ 4 w 7"/>
                <a:gd name="T17" fmla="*/ 9 h 11"/>
                <a:gd name="T18" fmla="*/ 3 w 7"/>
                <a:gd name="T19" fmla="*/ 8 h 11"/>
                <a:gd name="T20" fmla="*/ 2 w 7"/>
                <a:gd name="T21" fmla="*/ 7 h 11"/>
                <a:gd name="T22" fmla="*/ 1 w 7"/>
                <a:gd name="T23" fmla="*/ 7 h 11"/>
                <a:gd name="T24" fmla="*/ 0 w 7"/>
                <a:gd name="T25" fmla="*/ 7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11">
                  <a:moveTo>
                    <a:pt x="0" y="7"/>
                  </a:moveTo>
                  <a:cubicBezTo>
                    <a:pt x="0" y="7"/>
                    <a:pt x="0" y="7"/>
                    <a:pt x="0" y="7"/>
                  </a:cubicBezTo>
                  <a:cubicBezTo>
                    <a:pt x="0" y="6"/>
                    <a:pt x="0" y="6"/>
                    <a:pt x="0" y="6"/>
                  </a:cubicBezTo>
                  <a:cubicBezTo>
                    <a:pt x="0" y="6"/>
                    <a:pt x="0" y="5"/>
                    <a:pt x="0" y="5"/>
                  </a:cubicBezTo>
                  <a:cubicBezTo>
                    <a:pt x="0" y="4"/>
                    <a:pt x="1" y="2"/>
                    <a:pt x="1" y="1"/>
                  </a:cubicBezTo>
                  <a:cubicBezTo>
                    <a:pt x="2" y="0"/>
                    <a:pt x="3" y="3"/>
                    <a:pt x="4" y="3"/>
                  </a:cubicBezTo>
                  <a:cubicBezTo>
                    <a:pt x="5" y="4"/>
                    <a:pt x="4" y="5"/>
                    <a:pt x="5" y="6"/>
                  </a:cubicBezTo>
                  <a:cubicBezTo>
                    <a:pt x="6" y="7"/>
                    <a:pt x="7" y="7"/>
                    <a:pt x="6" y="8"/>
                  </a:cubicBezTo>
                  <a:cubicBezTo>
                    <a:pt x="6" y="9"/>
                    <a:pt x="5" y="11"/>
                    <a:pt x="4" y="9"/>
                  </a:cubicBezTo>
                  <a:cubicBezTo>
                    <a:pt x="4" y="9"/>
                    <a:pt x="3" y="8"/>
                    <a:pt x="3" y="8"/>
                  </a:cubicBezTo>
                  <a:cubicBezTo>
                    <a:pt x="3" y="8"/>
                    <a:pt x="2" y="8"/>
                    <a:pt x="2" y="7"/>
                  </a:cubicBezTo>
                  <a:cubicBezTo>
                    <a:pt x="2" y="7"/>
                    <a:pt x="2" y="7"/>
                    <a:pt x="1" y="7"/>
                  </a:cubicBezTo>
                  <a:cubicBezTo>
                    <a:pt x="1" y="7"/>
                    <a:pt x="0" y="7"/>
                    <a:pt x="0" y="7"/>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0" name="Freeform 91"/>
            <p:cNvSpPr>
              <a:spLocks/>
            </p:cNvSpPr>
            <p:nvPr/>
          </p:nvSpPr>
          <p:spPr bwMode="auto">
            <a:xfrm>
              <a:off x="1982548" y="628090"/>
              <a:ext cx="268115" cy="175308"/>
            </a:xfrm>
            <a:custGeom>
              <a:avLst/>
              <a:gdLst>
                <a:gd name="T0" fmla="*/ 1 w 11"/>
                <a:gd name="T1" fmla="*/ 3 h 7"/>
                <a:gd name="T2" fmla="*/ 4 w 11"/>
                <a:gd name="T3" fmla="*/ 1 h 7"/>
                <a:gd name="T4" fmla="*/ 6 w 11"/>
                <a:gd name="T5" fmla="*/ 3 h 7"/>
                <a:gd name="T6" fmla="*/ 8 w 11"/>
                <a:gd name="T7" fmla="*/ 1 h 7"/>
                <a:gd name="T8" fmla="*/ 10 w 11"/>
                <a:gd name="T9" fmla="*/ 2 h 7"/>
                <a:gd name="T10" fmla="*/ 10 w 11"/>
                <a:gd name="T11" fmla="*/ 4 h 7"/>
                <a:gd name="T12" fmla="*/ 8 w 11"/>
                <a:gd name="T13" fmla="*/ 6 h 7"/>
                <a:gd name="T14" fmla="*/ 5 w 11"/>
                <a:gd name="T15" fmla="*/ 6 h 7"/>
                <a:gd name="T16" fmla="*/ 1 w 11"/>
                <a:gd name="T17" fmla="*/ 5 h 7"/>
                <a:gd name="T18" fmla="*/ 1 w 11"/>
                <a:gd name="T19" fmla="*/ 3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7">
                  <a:moveTo>
                    <a:pt x="1" y="3"/>
                  </a:moveTo>
                  <a:cubicBezTo>
                    <a:pt x="1" y="1"/>
                    <a:pt x="3" y="1"/>
                    <a:pt x="4" y="1"/>
                  </a:cubicBezTo>
                  <a:cubicBezTo>
                    <a:pt x="5" y="1"/>
                    <a:pt x="4" y="2"/>
                    <a:pt x="6" y="3"/>
                  </a:cubicBezTo>
                  <a:cubicBezTo>
                    <a:pt x="7" y="3"/>
                    <a:pt x="5" y="2"/>
                    <a:pt x="8" y="1"/>
                  </a:cubicBezTo>
                  <a:cubicBezTo>
                    <a:pt x="10" y="0"/>
                    <a:pt x="11" y="1"/>
                    <a:pt x="10" y="2"/>
                  </a:cubicBezTo>
                  <a:cubicBezTo>
                    <a:pt x="9" y="2"/>
                    <a:pt x="10" y="3"/>
                    <a:pt x="10" y="4"/>
                  </a:cubicBezTo>
                  <a:cubicBezTo>
                    <a:pt x="10" y="5"/>
                    <a:pt x="9" y="7"/>
                    <a:pt x="8" y="6"/>
                  </a:cubicBezTo>
                  <a:cubicBezTo>
                    <a:pt x="6" y="6"/>
                    <a:pt x="7" y="5"/>
                    <a:pt x="5" y="6"/>
                  </a:cubicBezTo>
                  <a:cubicBezTo>
                    <a:pt x="2" y="6"/>
                    <a:pt x="0" y="7"/>
                    <a:pt x="1" y="5"/>
                  </a:cubicBezTo>
                  <a:cubicBezTo>
                    <a:pt x="1" y="4"/>
                    <a:pt x="0" y="4"/>
                    <a:pt x="1"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1" name="Freeform 92"/>
            <p:cNvSpPr>
              <a:spLocks/>
            </p:cNvSpPr>
            <p:nvPr/>
          </p:nvSpPr>
          <p:spPr bwMode="auto">
            <a:xfrm>
              <a:off x="2281602" y="576528"/>
              <a:ext cx="92811" cy="51563"/>
            </a:xfrm>
            <a:custGeom>
              <a:avLst/>
              <a:gdLst>
                <a:gd name="T0" fmla="*/ 0 w 4"/>
                <a:gd name="T1" fmla="*/ 0 h 2"/>
                <a:gd name="T2" fmla="*/ 4 w 4"/>
                <a:gd name="T3" fmla="*/ 1 h 2"/>
                <a:gd name="T4" fmla="*/ 2 w 4"/>
                <a:gd name="T5" fmla="*/ 2 h 2"/>
                <a:gd name="T6" fmla="*/ 0 w 4"/>
                <a:gd name="T7" fmla="*/ 2 h 2"/>
                <a:gd name="T8" fmla="*/ 0 w 4"/>
                <a:gd name="T9" fmla="*/ 0 h 2"/>
              </a:gdLst>
              <a:ahLst/>
              <a:cxnLst>
                <a:cxn ang="0">
                  <a:pos x="T0" y="T1"/>
                </a:cxn>
                <a:cxn ang="0">
                  <a:pos x="T2" y="T3"/>
                </a:cxn>
                <a:cxn ang="0">
                  <a:pos x="T4" y="T5"/>
                </a:cxn>
                <a:cxn ang="0">
                  <a:pos x="T6" y="T7"/>
                </a:cxn>
                <a:cxn ang="0">
                  <a:pos x="T8" y="T9"/>
                </a:cxn>
              </a:cxnLst>
              <a:rect l="0" t="0" r="r" b="b"/>
              <a:pathLst>
                <a:path w="4" h="2">
                  <a:moveTo>
                    <a:pt x="0" y="0"/>
                  </a:moveTo>
                  <a:cubicBezTo>
                    <a:pt x="1" y="0"/>
                    <a:pt x="4" y="0"/>
                    <a:pt x="4" y="1"/>
                  </a:cubicBezTo>
                  <a:cubicBezTo>
                    <a:pt x="3" y="2"/>
                    <a:pt x="3" y="2"/>
                    <a:pt x="2" y="2"/>
                  </a:cubicBezTo>
                  <a:cubicBezTo>
                    <a:pt x="1" y="2"/>
                    <a:pt x="1" y="2"/>
                    <a:pt x="0" y="2"/>
                  </a:cubicBezTo>
                  <a:cubicBezTo>
                    <a:pt x="0" y="1"/>
                    <a:pt x="0" y="1"/>
                    <a:pt x="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2" name="Freeform 93"/>
            <p:cNvSpPr>
              <a:spLocks/>
            </p:cNvSpPr>
            <p:nvPr/>
          </p:nvSpPr>
          <p:spPr bwMode="auto">
            <a:xfrm>
              <a:off x="2281602" y="679644"/>
              <a:ext cx="123745" cy="144370"/>
            </a:xfrm>
            <a:custGeom>
              <a:avLst/>
              <a:gdLst>
                <a:gd name="T0" fmla="*/ 0 w 5"/>
                <a:gd name="T1" fmla="*/ 2 h 6"/>
                <a:gd name="T2" fmla="*/ 1 w 5"/>
                <a:gd name="T3" fmla="*/ 1 h 6"/>
                <a:gd name="T4" fmla="*/ 4 w 5"/>
                <a:gd name="T5" fmla="*/ 1 h 6"/>
                <a:gd name="T6" fmla="*/ 4 w 5"/>
                <a:gd name="T7" fmla="*/ 2 h 6"/>
                <a:gd name="T8" fmla="*/ 4 w 5"/>
                <a:gd name="T9" fmla="*/ 5 h 6"/>
                <a:gd name="T10" fmla="*/ 1 w 5"/>
                <a:gd name="T11" fmla="*/ 6 h 6"/>
                <a:gd name="T12" fmla="*/ 0 w 5"/>
                <a:gd name="T13" fmla="*/ 3 h 6"/>
                <a:gd name="T14" fmla="*/ 0 w 5"/>
                <a:gd name="T15" fmla="*/ 2 h 6"/>
                <a:gd name="T16" fmla="*/ 0 w 5"/>
                <a:gd name="T17" fmla="*/ 2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6">
                  <a:moveTo>
                    <a:pt x="0" y="2"/>
                  </a:moveTo>
                  <a:cubicBezTo>
                    <a:pt x="1" y="1"/>
                    <a:pt x="1" y="1"/>
                    <a:pt x="1" y="1"/>
                  </a:cubicBezTo>
                  <a:cubicBezTo>
                    <a:pt x="2" y="1"/>
                    <a:pt x="3" y="0"/>
                    <a:pt x="4" y="1"/>
                  </a:cubicBezTo>
                  <a:cubicBezTo>
                    <a:pt x="4" y="1"/>
                    <a:pt x="4" y="1"/>
                    <a:pt x="4" y="2"/>
                  </a:cubicBezTo>
                  <a:cubicBezTo>
                    <a:pt x="4" y="2"/>
                    <a:pt x="5" y="4"/>
                    <a:pt x="4" y="5"/>
                  </a:cubicBezTo>
                  <a:cubicBezTo>
                    <a:pt x="3" y="6"/>
                    <a:pt x="1" y="6"/>
                    <a:pt x="1" y="6"/>
                  </a:cubicBezTo>
                  <a:cubicBezTo>
                    <a:pt x="0" y="5"/>
                    <a:pt x="0" y="3"/>
                    <a:pt x="0" y="3"/>
                  </a:cubicBezTo>
                  <a:cubicBezTo>
                    <a:pt x="0" y="3"/>
                    <a:pt x="0" y="2"/>
                    <a:pt x="0" y="2"/>
                  </a:cubicBezTo>
                  <a:cubicBezTo>
                    <a:pt x="0" y="2"/>
                    <a:pt x="0" y="2"/>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3" name="Freeform 94"/>
            <p:cNvSpPr>
              <a:spLocks/>
            </p:cNvSpPr>
            <p:nvPr/>
          </p:nvSpPr>
          <p:spPr bwMode="auto">
            <a:xfrm>
              <a:off x="2178481" y="875577"/>
              <a:ext cx="103121" cy="195933"/>
            </a:xfrm>
            <a:custGeom>
              <a:avLst/>
              <a:gdLst>
                <a:gd name="T0" fmla="*/ 0 w 4"/>
                <a:gd name="T1" fmla="*/ 3 h 8"/>
                <a:gd name="T2" fmla="*/ 2 w 4"/>
                <a:gd name="T3" fmla="*/ 1 h 8"/>
                <a:gd name="T4" fmla="*/ 4 w 4"/>
                <a:gd name="T5" fmla="*/ 1 h 8"/>
                <a:gd name="T6" fmla="*/ 4 w 4"/>
                <a:gd name="T7" fmla="*/ 5 h 8"/>
                <a:gd name="T8" fmla="*/ 2 w 4"/>
                <a:gd name="T9" fmla="*/ 6 h 8"/>
                <a:gd name="T10" fmla="*/ 0 w 4"/>
                <a:gd name="T11" fmla="*/ 6 h 8"/>
                <a:gd name="T12" fmla="*/ 0 w 4"/>
                <a:gd name="T13" fmla="*/ 3 h 8"/>
              </a:gdLst>
              <a:ahLst/>
              <a:cxnLst>
                <a:cxn ang="0">
                  <a:pos x="T0" y="T1"/>
                </a:cxn>
                <a:cxn ang="0">
                  <a:pos x="T2" y="T3"/>
                </a:cxn>
                <a:cxn ang="0">
                  <a:pos x="T4" y="T5"/>
                </a:cxn>
                <a:cxn ang="0">
                  <a:pos x="T6" y="T7"/>
                </a:cxn>
                <a:cxn ang="0">
                  <a:pos x="T8" y="T9"/>
                </a:cxn>
                <a:cxn ang="0">
                  <a:pos x="T10" y="T11"/>
                </a:cxn>
                <a:cxn ang="0">
                  <a:pos x="T12" y="T13"/>
                </a:cxn>
              </a:cxnLst>
              <a:rect l="0" t="0" r="r" b="b"/>
              <a:pathLst>
                <a:path w="4" h="8">
                  <a:moveTo>
                    <a:pt x="0" y="3"/>
                  </a:moveTo>
                  <a:cubicBezTo>
                    <a:pt x="2" y="3"/>
                    <a:pt x="1" y="2"/>
                    <a:pt x="2" y="1"/>
                  </a:cubicBezTo>
                  <a:cubicBezTo>
                    <a:pt x="3" y="0"/>
                    <a:pt x="4" y="0"/>
                    <a:pt x="4" y="1"/>
                  </a:cubicBezTo>
                  <a:cubicBezTo>
                    <a:pt x="4" y="1"/>
                    <a:pt x="4" y="4"/>
                    <a:pt x="4" y="5"/>
                  </a:cubicBezTo>
                  <a:cubicBezTo>
                    <a:pt x="4" y="6"/>
                    <a:pt x="4" y="6"/>
                    <a:pt x="2" y="6"/>
                  </a:cubicBezTo>
                  <a:cubicBezTo>
                    <a:pt x="1" y="7"/>
                    <a:pt x="1" y="8"/>
                    <a:pt x="0" y="6"/>
                  </a:cubicBezTo>
                  <a:cubicBezTo>
                    <a:pt x="0" y="5"/>
                    <a:pt x="0" y="3"/>
                    <a:pt x="0"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4" name="Freeform 95"/>
            <p:cNvSpPr>
              <a:spLocks/>
            </p:cNvSpPr>
            <p:nvPr/>
          </p:nvSpPr>
          <p:spPr bwMode="auto">
            <a:xfrm>
              <a:off x="2302226" y="896201"/>
              <a:ext cx="123745" cy="144370"/>
            </a:xfrm>
            <a:custGeom>
              <a:avLst/>
              <a:gdLst>
                <a:gd name="T0" fmla="*/ 1 w 5"/>
                <a:gd name="T1" fmla="*/ 1 h 6"/>
                <a:gd name="T2" fmla="*/ 3 w 5"/>
                <a:gd name="T3" fmla="*/ 0 h 6"/>
                <a:gd name="T4" fmla="*/ 4 w 5"/>
                <a:gd name="T5" fmla="*/ 3 h 6"/>
                <a:gd name="T6" fmla="*/ 1 w 5"/>
                <a:gd name="T7" fmla="*/ 5 h 6"/>
                <a:gd name="T8" fmla="*/ 1 w 5"/>
                <a:gd name="T9" fmla="*/ 3 h 6"/>
                <a:gd name="T10" fmla="*/ 1 w 5"/>
                <a:gd name="T11" fmla="*/ 1 h 6"/>
              </a:gdLst>
              <a:ahLst/>
              <a:cxnLst>
                <a:cxn ang="0">
                  <a:pos x="T0" y="T1"/>
                </a:cxn>
                <a:cxn ang="0">
                  <a:pos x="T2" y="T3"/>
                </a:cxn>
                <a:cxn ang="0">
                  <a:pos x="T4" y="T5"/>
                </a:cxn>
                <a:cxn ang="0">
                  <a:pos x="T6" y="T7"/>
                </a:cxn>
                <a:cxn ang="0">
                  <a:pos x="T8" y="T9"/>
                </a:cxn>
                <a:cxn ang="0">
                  <a:pos x="T10" y="T11"/>
                </a:cxn>
              </a:cxnLst>
              <a:rect l="0" t="0" r="r" b="b"/>
              <a:pathLst>
                <a:path w="5" h="6">
                  <a:moveTo>
                    <a:pt x="1" y="1"/>
                  </a:moveTo>
                  <a:cubicBezTo>
                    <a:pt x="2" y="1"/>
                    <a:pt x="2" y="0"/>
                    <a:pt x="3" y="0"/>
                  </a:cubicBezTo>
                  <a:cubicBezTo>
                    <a:pt x="5" y="1"/>
                    <a:pt x="5" y="2"/>
                    <a:pt x="4" y="3"/>
                  </a:cubicBezTo>
                  <a:cubicBezTo>
                    <a:pt x="2" y="4"/>
                    <a:pt x="2" y="6"/>
                    <a:pt x="1" y="5"/>
                  </a:cubicBezTo>
                  <a:cubicBezTo>
                    <a:pt x="0" y="4"/>
                    <a:pt x="1" y="3"/>
                    <a:pt x="1" y="3"/>
                  </a:cubicBezTo>
                  <a:lnTo>
                    <a:pt x="1" y="1"/>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5" name="Freeform 96"/>
            <p:cNvSpPr>
              <a:spLocks/>
            </p:cNvSpPr>
            <p:nvPr/>
          </p:nvSpPr>
          <p:spPr bwMode="auto">
            <a:xfrm>
              <a:off x="2446591" y="700269"/>
              <a:ext cx="278430" cy="247491"/>
            </a:xfrm>
            <a:custGeom>
              <a:avLst/>
              <a:gdLst>
                <a:gd name="T0" fmla="*/ 0 w 11"/>
                <a:gd name="T1" fmla="*/ 1 h 10"/>
                <a:gd name="T2" fmla="*/ 1 w 11"/>
                <a:gd name="T3" fmla="*/ 0 h 10"/>
                <a:gd name="T4" fmla="*/ 2 w 11"/>
                <a:gd name="T5" fmla="*/ 1 h 10"/>
                <a:gd name="T6" fmla="*/ 3 w 11"/>
                <a:gd name="T7" fmla="*/ 5 h 10"/>
                <a:gd name="T8" fmla="*/ 7 w 11"/>
                <a:gd name="T9" fmla="*/ 6 h 10"/>
                <a:gd name="T10" fmla="*/ 10 w 11"/>
                <a:gd name="T11" fmla="*/ 7 h 10"/>
                <a:gd name="T12" fmla="*/ 5 w 11"/>
                <a:gd name="T13" fmla="*/ 9 h 10"/>
                <a:gd name="T14" fmla="*/ 2 w 11"/>
                <a:gd name="T15" fmla="*/ 8 h 10"/>
                <a:gd name="T16" fmla="*/ 1 w 11"/>
                <a:gd name="T17" fmla="*/ 5 h 10"/>
                <a:gd name="T18" fmla="*/ 1 w 11"/>
                <a:gd name="T19" fmla="*/ 2 h 10"/>
                <a:gd name="T20" fmla="*/ 0 w 11"/>
                <a:gd name="T21" fmla="*/ 1 h 10"/>
                <a:gd name="T22" fmla="*/ 0 w 11"/>
                <a:gd name="T23" fmla="*/ 1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 h="10">
                  <a:moveTo>
                    <a:pt x="0" y="1"/>
                  </a:moveTo>
                  <a:cubicBezTo>
                    <a:pt x="0" y="0"/>
                    <a:pt x="1" y="0"/>
                    <a:pt x="1" y="0"/>
                  </a:cubicBezTo>
                  <a:cubicBezTo>
                    <a:pt x="2" y="0"/>
                    <a:pt x="2" y="1"/>
                    <a:pt x="2" y="1"/>
                  </a:cubicBezTo>
                  <a:cubicBezTo>
                    <a:pt x="3" y="3"/>
                    <a:pt x="2" y="4"/>
                    <a:pt x="3" y="5"/>
                  </a:cubicBezTo>
                  <a:cubicBezTo>
                    <a:pt x="4" y="5"/>
                    <a:pt x="5" y="6"/>
                    <a:pt x="7" y="6"/>
                  </a:cubicBezTo>
                  <a:cubicBezTo>
                    <a:pt x="8" y="6"/>
                    <a:pt x="11" y="5"/>
                    <a:pt x="10" y="7"/>
                  </a:cubicBezTo>
                  <a:cubicBezTo>
                    <a:pt x="9" y="9"/>
                    <a:pt x="7" y="10"/>
                    <a:pt x="5" y="9"/>
                  </a:cubicBezTo>
                  <a:cubicBezTo>
                    <a:pt x="4" y="9"/>
                    <a:pt x="2" y="10"/>
                    <a:pt x="2" y="8"/>
                  </a:cubicBezTo>
                  <a:cubicBezTo>
                    <a:pt x="2" y="6"/>
                    <a:pt x="1" y="6"/>
                    <a:pt x="1" y="5"/>
                  </a:cubicBezTo>
                  <a:cubicBezTo>
                    <a:pt x="1" y="4"/>
                    <a:pt x="2" y="2"/>
                    <a:pt x="1" y="2"/>
                  </a:cubicBezTo>
                  <a:cubicBezTo>
                    <a:pt x="0" y="2"/>
                    <a:pt x="0" y="2"/>
                    <a:pt x="0" y="1"/>
                  </a:cubicBezTo>
                  <a:cubicBezTo>
                    <a:pt x="0" y="1"/>
                    <a:pt x="0" y="1"/>
                    <a:pt x="0"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6" name="Freeform 97"/>
            <p:cNvSpPr>
              <a:spLocks/>
            </p:cNvSpPr>
            <p:nvPr/>
          </p:nvSpPr>
          <p:spPr bwMode="auto">
            <a:xfrm>
              <a:off x="2353780" y="968384"/>
              <a:ext cx="536226" cy="742468"/>
            </a:xfrm>
            <a:custGeom>
              <a:avLst/>
              <a:gdLst>
                <a:gd name="T0" fmla="*/ 3 w 22"/>
                <a:gd name="T1" fmla="*/ 2 h 30"/>
                <a:gd name="T2" fmla="*/ 7 w 22"/>
                <a:gd name="T3" fmla="*/ 0 h 30"/>
                <a:gd name="T4" fmla="*/ 9 w 22"/>
                <a:gd name="T5" fmla="*/ 2 h 30"/>
                <a:gd name="T6" fmla="*/ 14 w 22"/>
                <a:gd name="T7" fmla="*/ 2 h 30"/>
                <a:gd name="T8" fmla="*/ 14 w 22"/>
                <a:gd name="T9" fmla="*/ 6 h 30"/>
                <a:gd name="T10" fmla="*/ 19 w 22"/>
                <a:gd name="T11" fmla="*/ 11 h 30"/>
                <a:gd name="T12" fmla="*/ 19 w 22"/>
                <a:gd name="T13" fmla="*/ 17 h 30"/>
                <a:gd name="T14" fmla="*/ 21 w 22"/>
                <a:gd name="T15" fmla="*/ 21 h 30"/>
                <a:gd name="T16" fmla="*/ 19 w 22"/>
                <a:gd name="T17" fmla="*/ 23 h 30"/>
                <a:gd name="T18" fmla="*/ 17 w 22"/>
                <a:gd name="T19" fmla="*/ 21 h 30"/>
                <a:gd name="T20" fmla="*/ 18 w 22"/>
                <a:gd name="T21" fmla="*/ 25 h 30"/>
                <a:gd name="T22" fmla="*/ 15 w 22"/>
                <a:gd name="T23" fmla="*/ 27 h 30"/>
                <a:gd name="T24" fmla="*/ 13 w 22"/>
                <a:gd name="T25" fmla="*/ 28 h 30"/>
                <a:gd name="T26" fmla="*/ 11 w 22"/>
                <a:gd name="T27" fmla="*/ 24 h 30"/>
                <a:gd name="T28" fmla="*/ 7 w 22"/>
                <a:gd name="T29" fmla="*/ 23 h 30"/>
                <a:gd name="T30" fmla="*/ 10 w 22"/>
                <a:gd name="T31" fmla="*/ 21 h 30"/>
                <a:gd name="T32" fmla="*/ 13 w 22"/>
                <a:gd name="T33" fmla="*/ 19 h 30"/>
                <a:gd name="T34" fmla="*/ 14 w 22"/>
                <a:gd name="T35" fmla="*/ 16 h 30"/>
                <a:gd name="T36" fmla="*/ 11 w 22"/>
                <a:gd name="T37" fmla="*/ 12 h 30"/>
                <a:gd name="T38" fmla="*/ 9 w 22"/>
                <a:gd name="T39" fmla="*/ 10 h 30"/>
                <a:gd name="T40" fmla="*/ 6 w 22"/>
                <a:gd name="T41" fmla="*/ 9 h 30"/>
                <a:gd name="T42" fmla="*/ 3 w 22"/>
                <a:gd name="T43" fmla="*/ 8 h 30"/>
                <a:gd name="T44" fmla="*/ 1 w 22"/>
                <a:gd name="T45" fmla="*/ 6 h 30"/>
                <a:gd name="T46" fmla="*/ 3 w 22"/>
                <a:gd name="T47" fmla="*/ 3 h 30"/>
                <a:gd name="T48" fmla="*/ 3 w 22"/>
                <a:gd name="T49" fmla="*/ 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30">
                  <a:moveTo>
                    <a:pt x="3" y="2"/>
                  </a:moveTo>
                  <a:cubicBezTo>
                    <a:pt x="3" y="2"/>
                    <a:pt x="5" y="0"/>
                    <a:pt x="7" y="0"/>
                  </a:cubicBezTo>
                  <a:cubicBezTo>
                    <a:pt x="8" y="0"/>
                    <a:pt x="7" y="2"/>
                    <a:pt x="9" y="2"/>
                  </a:cubicBezTo>
                  <a:cubicBezTo>
                    <a:pt x="11" y="3"/>
                    <a:pt x="13" y="0"/>
                    <a:pt x="14" y="2"/>
                  </a:cubicBezTo>
                  <a:cubicBezTo>
                    <a:pt x="15" y="4"/>
                    <a:pt x="13" y="5"/>
                    <a:pt x="14" y="6"/>
                  </a:cubicBezTo>
                  <a:cubicBezTo>
                    <a:pt x="16" y="7"/>
                    <a:pt x="18" y="9"/>
                    <a:pt x="19" y="11"/>
                  </a:cubicBezTo>
                  <a:cubicBezTo>
                    <a:pt x="20" y="14"/>
                    <a:pt x="18" y="15"/>
                    <a:pt x="19" y="17"/>
                  </a:cubicBezTo>
                  <a:cubicBezTo>
                    <a:pt x="20" y="18"/>
                    <a:pt x="22" y="19"/>
                    <a:pt x="21" y="21"/>
                  </a:cubicBezTo>
                  <a:cubicBezTo>
                    <a:pt x="20" y="22"/>
                    <a:pt x="20" y="24"/>
                    <a:pt x="19" y="23"/>
                  </a:cubicBezTo>
                  <a:cubicBezTo>
                    <a:pt x="19" y="21"/>
                    <a:pt x="17" y="19"/>
                    <a:pt x="17" y="21"/>
                  </a:cubicBezTo>
                  <a:cubicBezTo>
                    <a:pt x="17" y="22"/>
                    <a:pt x="20" y="24"/>
                    <a:pt x="18" y="25"/>
                  </a:cubicBezTo>
                  <a:cubicBezTo>
                    <a:pt x="17" y="26"/>
                    <a:pt x="15" y="25"/>
                    <a:pt x="15" y="27"/>
                  </a:cubicBezTo>
                  <a:cubicBezTo>
                    <a:pt x="15" y="28"/>
                    <a:pt x="15" y="30"/>
                    <a:pt x="13" y="28"/>
                  </a:cubicBezTo>
                  <a:cubicBezTo>
                    <a:pt x="12" y="26"/>
                    <a:pt x="12" y="25"/>
                    <a:pt x="11" y="24"/>
                  </a:cubicBezTo>
                  <a:cubicBezTo>
                    <a:pt x="9" y="23"/>
                    <a:pt x="6" y="25"/>
                    <a:pt x="7" y="23"/>
                  </a:cubicBezTo>
                  <a:cubicBezTo>
                    <a:pt x="7" y="21"/>
                    <a:pt x="8" y="22"/>
                    <a:pt x="10" y="21"/>
                  </a:cubicBezTo>
                  <a:cubicBezTo>
                    <a:pt x="11" y="20"/>
                    <a:pt x="11" y="19"/>
                    <a:pt x="13" y="19"/>
                  </a:cubicBezTo>
                  <a:cubicBezTo>
                    <a:pt x="15" y="18"/>
                    <a:pt x="16" y="18"/>
                    <a:pt x="14" y="16"/>
                  </a:cubicBezTo>
                  <a:cubicBezTo>
                    <a:pt x="12" y="14"/>
                    <a:pt x="11" y="14"/>
                    <a:pt x="11" y="12"/>
                  </a:cubicBezTo>
                  <a:cubicBezTo>
                    <a:pt x="11" y="11"/>
                    <a:pt x="11" y="10"/>
                    <a:pt x="9" y="10"/>
                  </a:cubicBezTo>
                  <a:cubicBezTo>
                    <a:pt x="7" y="10"/>
                    <a:pt x="7" y="10"/>
                    <a:pt x="6" y="9"/>
                  </a:cubicBezTo>
                  <a:cubicBezTo>
                    <a:pt x="5" y="8"/>
                    <a:pt x="4" y="8"/>
                    <a:pt x="3" y="8"/>
                  </a:cubicBezTo>
                  <a:cubicBezTo>
                    <a:pt x="1" y="8"/>
                    <a:pt x="0" y="8"/>
                    <a:pt x="1" y="6"/>
                  </a:cubicBezTo>
                  <a:cubicBezTo>
                    <a:pt x="1" y="5"/>
                    <a:pt x="3" y="3"/>
                    <a:pt x="3" y="3"/>
                  </a:cubicBezTo>
                  <a:lnTo>
                    <a:pt x="3" y="2"/>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7" name="Freeform 98"/>
            <p:cNvSpPr>
              <a:spLocks/>
            </p:cNvSpPr>
            <p:nvPr/>
          </p:nvSpPr>
          <p:spPr bwMode="auto">
            <a:xfrm>
              <a:off x="3725290" y="1514928"/>
              <a:ext cx="226867" cy="195933"/>
            </a:xfrm>
            <a:custGeom>
              <a:avLst/>
              <a:gdLst>
                <a:gd name="T0" fmla="*/ 1 w 9"/>
                <a:gd name="T1" fmla="*/ 1 h 8"/>
                <a:gd name="T2" fmla="*/ 2 w 9"/>
                <a:gd name="T3" fmla="*/ 1 h 8"/>
                <a:gd name="T4" fmla="*/ 3 w 9"/>
                <a:gd name="T5" fmla="*/ 2 h 8"/>
                <a:gd name="T6" fmla="*/ 5 w 9"/>
                <a:gd name="T7" fmla="*/ 2 h 8"/>
                <a:gd name="T8" fmla="*/ 6 w 9"/>
                <a:gd name="T9" fmla="*/ 1 h 8"/>
                <a:gd name="T10" fmla="*/ 8 w 9"/>
                <a:gd name="T11" fmla="*/ 1 h 8"/>
                <a:gd name="T12" fmla="*/ 9 w 9"/>
                <a:gd name="T13" fmla="*/ 5 h 8"/>
                <a:gd name="T14" fmla="*/ 7 w 9"/>
                <a:gd name="T15" fmla="*/ 6 h 8"/>
                <a:gd name="T16" fmla="*/ 6 w 9"/>
                <a:gd name="T17" fmla="*/ 7 h 8"/>
                <a:gd name="T18" fmla="*/ 3 w 9"/>
                <a:gd name="T19" fmla="*/ 7 h 8"/>
                <a:gd name="T20" fmla="*/ 2 w 9"/>
                <a:gd name="T21" fmla="*/ 7 h 8"/>
                <a:gd name="T22" fmla="*/ 1 w 9"/>
                <a:gd name="T23" fmla="*/ 6 h 8"/>
                <a:gd name="T24" fmla="*/ 0 w 9"/>
                <a:gd name="T25" fmla="*/ 4 h 8"/>
                <a:gd name="T26" fmla="*/ 1 w 9"/>
                <a:gd name="T27" fmla="*/ 1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 h="8">
                  <a:moveTo>
                    <a:pt x="1" y="1"/>
                  </a:moveTo>
                  <a:cubicBezTo>
                    <a:pt x="1" y="1"/>
                    <a:pt x="1" y="1"/>
                    <a:pt x="2" y="1"/>
                  </a:cubicBezTo>
                  <a:cubicBezTo>
                    <a:pt x="3" y="1"/>
                    <a:pt x="3" y="2"/>
                    <a:pt x="3" y="2"/>
                  </a:cubicBezTo>
                  <a:cubicBezTo>
                    <a:pt x="4" y="2"/>
                    <a:pt x="5" y="2"/>
                    <a:pt x="5" y="2"/>
                  </a:cubicBezTo>
                  <a:cubicBezTo>
                    <a:pt x="6" y="2"/>
                    <a:pt x="5" y="1"/>
                    <a:pt x="6" y="1"/>
                  </a:cubicBezTo>
                  <a:cubicBezTo>
                    <a:pt x="7" y="1"/>
                    <a:pt x="8" y="0"/>
                    <a:pt x="8" y="1"/>
                  </a:cubicBezTo>
                  <a:cubicBezTo>
                    <a:pt x="9" y="2"/>
                    <a:pt x="9" y="4"/>
                    <a:pt x="9" y="5"/>
                  </a:cubicBezTo>
                  <a:cubicBezTo>
                    <a:pt x="9" y="5"/>
                    <a:pt x="7" y="5"/>
                    <a:pt x="7" y="6"/>
                  </a:cubicBezTo>
                  <a:cubicBezTo>
                    <a:pt x="7" y="6"/>
                    <a:pt x="6" y="7"/>
                    <a:pt x="6" y="7"/>
                  </a:cubicBezTo>
                  <a:cubicBezTo>
                    <a:pt x="5" y="7"/>
                    <a:pt x="4" y="8"/>
                    <a:pt x="3" y="7"/>
                  </a:cubicBezTo>
                  <a:cubicBezTo>
                    <a:pt x="2" y="7"/>
                    <a:pt x="2" y="7"/>
                    <a:pt x="2" y="7"/>
                  </a:cubicBezTo>
                  <a:cubicBezTo>
                    <a:pt x="1" y="6"/>
                    <a:pt x="1" y="7"/>
                    <a:pt x="1" y="6"/>
                  </a:cubicBezTo>
                  <a:cubicBezTo>
                    <a:pt x="0" y="5"/>
                    <a:pt x="0" y="5"/>
                    <a:pt x="0" y="4"/>
                  </a:cubicBezTo>
                  <a:cubicBezTo>
                    <a:pt x="0" y="3"/>
                    <a:pt x="0" y="2"/>
                    <a:pt x="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8" name="Freeform 99"/>
            <p:cNvSpPr>
              <a:spLocks/>
            </p:cNvSpPr>
            <p:nvPr/>
          </p:nvSpPr>
          <p:spPr bwMode="auto">
            <a:xfrm>
              <a:off x="4416196" y="679644"/>
              <a:ext cx="350612" cy="319678"/>
            </a:xfrm>
            <a:custGeom>
              <a:avLst/>
              <a:gdLst>
                <a:gd name="T0" fmla="*/ 1 w 14"/>
                <a:gd name="T1" fmla="*/ 3 h 13"/>
                <a:gd name="T2" fmla="*/ 1 w 14"/>
                <a:gd name="T3" fmla="*/ 6 h 13"/>
                <a:gd name="T4" fmla="*/ 4 w 14"/>
                <a:gd name="T5" fmla="*/ 8 h 13"/>
                <a:gd name="T6" fmla="*/ 5 w 14"/>
                <a:gd name="T7" fmla="*/ 12 h 13"/>
                <a:gd name="T8" fmla="*/ 8 w 14"/>
                <a:gd name="T9" fmla="*/ 8 h 13"/>
                <a:gd name="T10" fmla="*/ 11 w 14"/>
                <a:gd name="T11" fmla="*/ 9 h 13"/>
                <a:gd name="T12" fmla="*/ 12 w 14"/>
                <a:gd name="T13" fmla="*/ 6 h 13"/>
                <a:gd name="T14" fmla="*/ 7 w 14"/>
                <a:gd name="T15" fmla="*/ 3 h 13"/>
                <a:gd name="T16" fmla="*/ 5 w 14"/>
                <a:gd name="T17" fmla="*/ 2 h 13"/>
                <a:gd name="T18" fmla="*/ 1 w 14"/>
                <a:gd name="T19" fmla="*/ 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13">
                  <a:moveTo>
                    <a:pt x="1" y="3"/>
                  </a:moveTo>
                  <a:cubicBezTo>
                    <a:pt x="0" y="4"/>
                    <a:pt x="0" y="5"/>
                    <a:pt x="1" y="6"/>
                  </a:cubicBezTo>
                  <a:cubicBezTo>
                    <a:pt x="2" y="6"/>
                    <a:pt x="4" y="7"/>
                    <a:pt x="4" y="8"/>
                  </a:cubicBezTo>
                  <a:cubicBezTo>
                    <a:pt x="4" y="9"/>
                    <a:pt x="3" y="13"/>
                    <a:pt x="5" y="12"/>
                  </a:cubicBezTo>
                  <a:cubicBezTo>
                    <a:pt x="7" y="11"/>
                    <a:pt x="7" y="10"/>
                    <a:pt x="8" y="8"/>
                  </a:cubicBezTo>
                  <a:cubicBezTo>
                    <a:pt x="9" y="7"/>
                    <a:pt x="9" y="9"/>
                    <a:pt x="11" y="9"/>
                  </a:cubicBezTo>
                  <a:cubicBezTo>
                    <a:pt x="13" y="9"/>
                    <a:pt x="14" y="7"/>
                    <a:pt x="12" y="6"/>
                  </a:cubicBezTo>
                  <a:cubicBezTo>
                    <a:pt x="9" y="5"/>
                    <a:pt x="7" y="4"/>
                    <a:pt x="7" y="3"/>
                  </a:cubicBezTo>
                  <a:cubicBezTo>
                    <a:pt x="6" y="2"/>
                    <a:pt x="6" y="0"/>
                    <a:pt x="5" y="2"/>
                  </a:cubicBezTo>
                  <a:cubicBezTo>
                    <a:pt x="3" y="3"/>
                    <a:pt x="1" y="3"/>
                    <a:pt x="1"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9" name="Freeform 100"/>
            <p:cNvSpPr>
              <a:spLocks/>
            </p:cNvSpPr>
            <p:nvPr/>
          </p:nvSpPr>
          <p:spPr bwMode="auto">
            <a:xfrm>
              <a:off x="4591504" y="679644"/>
              <a:ext cx="144370" cy="72187"/>
            </a:xfrm>
            <a:custGeom>
              <a:avLst/>
              <a:gdLst>
                <a:gd name="T0" fmla="*/ 1 w 6"/>
                <a:gd name="T1" fmla="*/ 0 h 3"/>
                <a:gd name="T2" fmla="*/ 5 w 6"/>
                <a:gd name="T3" fmla="*/ 0 h 3"/>
                <a:gd name="T4" fmla="*/ 3 w 6"/>
                <a:gd name="T5" fmla="*/ 3 h 3"/>
                <a:gd name="T6" fmla="*/ 1 w 6"/>
                <a:gd name="T7" fmla="*/ 0 h 3"/>
              </a:gdLst>
              <a:ahLst/>
              <a:cxnLst>
                <a:cxn ang="0">
                  <a:pos x="T0" y="T1"/>
                </a:cxn>
                <a:cxn ang="0">
                  <a:pos x="T2" y="T3"/>
                </a:cxn>
                <a:cxn ang="0">
                  <a:pos x="T4" y="T5"/>
                </a:cxn>
                <a:cxn ang="0">
                  <a:pos x="T6" y="T7"/>
                </a:cxn>
              </a:cxnLst>
              <a:rect l="0" t="0" r="r" b="b"/>
              <a:pathLst>
                <a:path w="6" h="3">
                  <a:moveTo>
                    <a:pt x="1" y="0"/>
                  </a:moveTo>
                  <a:cubicBezTo>
                    <a:pt x="2" y="0"/>
                    <a:pt x="4" y="0"/>
                    <a:pt x="5" y="0"/>
                  </a:cubicBezTo>
                  <a:cubicBezTo>
                    <a:pt x="5" y="1"/>
                    <a:pt x="6" y="3"/>
                    <a:pt x="3" y="3"/>
                  </a:cubicBezTo>
                  <a:cubicBezTo>
                    <a:pt x="0" y="3"/>
                    <a:pt x="1" y="0"/>
                    <a:pt x="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20" name="Freeform 101"/>
            <p:cNvSpPr>
              <a:spLocks/>
            </p:cNvSpPr>
            <p:nvPr/>
          </p:nvSpPr>
          <p:spPr bwMode="auto">
            <a:xfrm>
              <a:off x="7891361" y="2174900"/>
              <a:ext cx="164994" cy="195933"/>
            </a:xfrm>
            <a:custGeom>
              <a:avLst/>
              <a:gdLst>
                <a:gd name="T0" fmla="*/ 2 w 7"/>
                <a:gd name="T1" fmla="*/ 1 h 8"/>
                <a:gd name="T2" fmla="*/ 4 w 7"/>
                <a:gd name="T3" fmla="*/ 2 h 8"/>
                <a:gd name="T4" fmla="*/ 6 w 7"/>
                <a:gd name="T5" fmla="*/ 3 h 8"/>
                <a:gd name="T6" fmla="*/ 3 w 7"/>
                <a:gd name="T7" fmla="*/ 5 h 8"/>
                <a:gd name="T8" fmla="*/ 2 w 7"/>
                <a:gd name="T9" fmla="*/ 7 h 8"/>
                <a:gd name="T10" fmla="*/ 1 w 7"/>
                <a:gd name="T11" fmla="*/ 4 h 8"/>
                <a:gd name="T12" fmla="*/ 2 w 7"/>
                <a:gd name="T13" fmla="*/ 1 h 8"/>
              </a:gdLst>
              <a:ahLst/>
              <a:cxnLst>
                <a:cxn ang="0">
                  <a:pos x="T0" y="T1"/>
                </a:cxn>
                <a:cxn ang="0">
                  <a:pos x="T2" y="T3"/>
                </a:cxn>
                <a:cxn ang="0">
                  <a:pos x="T4" y="T5"/>
                </a:cxn>
                <a:cxn ang="0">
                  <a:pos x="T6" y="T7"/>
                </a:cxn>
                <a:cxn ang="0">
                  <a:pos x="T8" y="T9"/>
                </a:cxn>
                <a:cxn ang="0">
                  <a:pos x="T10" y="T11"/>
                </a:cxn>
                <a:cxn ang="0">
                  <a:pos x="T12" y="T13"/>
                </a:cxn>
              </a:cxnLst>
              <a:rect l="0" t="0" r="r" b="b"/>
              <a:pathLst>
                <a:path w="7" h="8">
                  <a:moveTo>
                    <a:pt x="2" y="1"/>
                  </a:moveTo>
                  <a:cubicBezTo>
                    <a:pt x="3" y="0"/>
                    <a:pt x="2" y="1"/>
                    <a:pt x="4" y="2"/>
                  </a:cubicBezTo>
                  <a:cubicBezTo>
                    <a:pt x="5" y="2"/>
                    <a:pt x="7" y="2"/>
                    <a:pt x="6" y="3"/>
                  </a:cubicBezTo>
                  <a:cubicBezTo>
                    <a:pt x="5" y="5"/>
                    <a:pt x="4" y="3"/>
                    <a:pt x="3" y="5"/>
                  </a:cubicBezTo>
                  <a:cubicBezTo>
                    <a:pt x="2" y="7"/>
                    <a:pt x="3" y="8"/>
                    <a:pt x="2" y="7"/>
                  </a:cubicBezTo>
                  <a:cubicBezTo>
                    <a:pt x="0" y="5"/>
                    <a:pt x="0" y="5"/>
                    <a:pt x="1" y="4"/>
                  </a:cubicBezTo>
                  <a:cubicBezTo>
                    <a:pt x="1" y="3"/>
                    <a:pt x="0" y="2"/>
                    <a:pt x="2"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21" name="Freeform 102"/>
            <p:cNvSpPr>
              <a:spLocks/>
            </p:cNvSpPr>
            <p:nvPr/>
          </p:nvSpPr>
          <p:spPr bwMode="auto">
            <a:xfrm>
              <a:off x="7716052" y="2350199"/>
              <a:ext cx="319678" cy="443423"/>
            </a:xfrm>
            <a:custGeom>
              <a:avLst/>
              <a:gdLst>
                <a:gd name="T0" fmla="*/ 9 w 13"/>
                <a:gd name="T1" fmla="*/ 7 h 18"/>
                <a:gd name="T2" fmla="*/ 9 w 13"/>
                <a:gd name="T3" fmla="*/ 4 h 18"/>
                <a:gd name="T4" fmla="*/ 11 w 13"/>
                <a:gd name="T5" fmla="*/ 2 h 18"/>
                <a:gd name="T6" fmla="*/ 12 w 13"/>
                <a:gd name="T7" fmla="*/ 7 h 18"/>
                <a:gd name="T8" fmla="*/ 10 w 13"/>
                <a:gd name="T9" fmla="*/ 11 h 18"/>
                <a:gd name="T10" fmla="*/ 7 w 13"/>
                <a:gd name="T11" fmla="*/ 12 h 18"/>
                <a:gd name="T12" fmla="*/ 4 w 13"/>
                <a:gd name="T13" fmla="*/ 12 h 18"/>
                <a:gd name="T14" fmla="*/ 2 w 13"/>
                <a:gd name="T15" fmla="*/ 17 h 18"/>
                <a:gd name="T16" fmla="*/ 1 w 13"/>
                <a:gd name="T17" fmla="*/ 16 h 18"/>
                <a:gd name="T18" fmla="*/ 1 w 13"/>
                <a:gd name="T19" fmla="*/ 12 h 18"/>
                <a:gd name="T20" fmla="*/ 4 w 13"/>
                <a:gd name="T21" fmla="*/ 10 h 18"/>
                <a:gd name="T22" fmla="*/ 6 w 13"/>
                <a:gd name="T23" fmla="*/ 9 h 18"/>
                <a:gd name="T24" fmla="*/ 9 w 13"/>
                <a:gd name="T25" fmla="*/ 7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18">
                  <a:moveTo>
                    <a:pt x="9" y="7"/>
                  </a:moveTo>
                  <a:cubicBezTo>
                    <a:pt x="10" y="6"/>
                    <a:pt x="9" y="5"/>
                    <a:pt x="9" y="4"/>
                  </a:cubicBezTo>
                  <a:cubicBezTo>
                    <a:pt x="9" y="2"/>
                    <a:pt x="10" y="0"/>
                    <a:pt x="11" y="2"/>
                  </a:cubicBezTo>
                  <a:cubicBezTo>
                    <a:pt x="11" y="3"/>
                    <a:pt x="13" y="5"/>
                    <a:pt x="12" y="7"/>
                  </a:cubicBezTo>
                  <a:cubicBezTo>
                    <a:pt x="12" y="9"/>
                    <a:pt x="11" y="9"/>
                    <a:pt x="10" y="11"/>
                  </a:cubicBezTo>
                  <a:cubicBezTo>
                    <a:pt x="9" y="12"/>
                    <a:pt x="8" y="12"/>
                    <a:pt x="7" y="12"/>
                  </a:cubicBezTo>
                  <a:cubicBezTo>
                    <a:pt x="6" y="13"/>
                    <a:pt x="4" y="11"/>
                    <a:pt x="4" y="12"/>
                  </a:cubicBezTo>
                  <a:cubicBezTo>
                    <a:pt x="4" y="14"/>
                    <a:pt x="4" y="17"/>
                    <a:pt x="2" y="17"/>
                  </a:cubicBezTo>
                  <a:cubicBezTo>
                    <a:pt x="1" y="18"/>
                    <a:pt x="1" y="17"/>
                    <a:pt x="1" y="16"/>
                  </a:cubicBezTo>
                  <a:cubicBezTo>
                    <a:pt x="1" y="15"/>
                    <a:pt x="0" y="13"/>
                    <a:pt x="1" y="12"/>
                  </a:cubicBezTo>
                  <a:cubicBezTo>
                    <a:pt x="2" y="11"/>
                    <a:pt x="3" y="10"/>
                    <a:pt x="4" y="10"/>
                  </a:cubicBezTo>
                  <a:cubicBezTo>
                    <a:pt x="5" y="10"/>
                    <a:pt x="7" y="11"/>
                    <a:pt x="6" y="9"/>
                  </a:cubicBezTo>
                  <a:cubicBezTo>
                    <a:pt x="6" y="8"/>
                    <a:pt x="7" y="8"/>
                    <a:pt x="9" y="7"/>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22" name="Freeform 103"/>
            <p:cNvSpPr>
              <a:spLocks/>
            </p:cNvSpPr>
            <p:nvPr/>
          </p:nvSpPr>
          <p:spPr bwMode="auto">
            <a:xfrm>
              <a:off x="7520129" y="2989546"/>
              <a:ext cx="72187" cy="103121"/>
            </a:xfrm>
            <a:custGeom>
              <a:avLst/>
              <a:gdLst>
                <a:gd name="T0" fmla="*/ 0 w 3"/>
                <a:gd name="T1" fmla="*/ 3 h 4"/>
                <a:gd name="T2" fmla="*/ 1 w 3"/>
                <a:gd name="T3" fmla="*/ 0 h 4"/>
                <a:gd name="T4" fmla="*/ 3 w 3"/>
                <a:gd name="T5" fmla="*/ 1 h 4"/>
                <a:gd name="T6" fmla="*/ 1 w 3"/>
                <a:gd name="T7" fmla="*/ 3 h 4"/>
                <a:gd name="T8" fmla="*/ 0 w 3"/>
                <a:gd name="T9" fmla="*/ 3 h 4"/>
              </a:gdLst>
              <a:ahLst/>
              <a:cxnLst>
                <a:cxn ang="0">
                  <a:pos x="T0" y="T1"/>
                </a:cxn>
                <a:cxn ang="0">
                  <a:pos x="T2" y="T3"/>
                </a:cxn>
                <a:cxn ang="0">
                  <a:pos x="T4" y="T5"/>
                </a:cxn>
                <a:cxn ang="0">
                  <a:pos x="T6" y="T7"/>
                </a:cxn>
                <a:cxn ang="0">
                  <a:pos x="T8" y="T9"/>
                </a:cxn>
              </a:cxnLst>
              <a:rect l="0" t="0" r="r" b="b"/>
              <a:pathLst>
                <a:path w="3" h="4">
                  <a:moveTo>
                    <a:pt x="0" y="3"/>
                  </a:moveTo>
                  <a:cubicBezTo>
                    <a:pt x="0" y="2"/>
                    <a:pt x="0" y="0"/>
                    <a:pt x="1" y="0"/>
                  </a:cubicBezTo>
                  <a:cubicBezTo>
                    <a:pt x="2" y="0"/>
                    <a:pt x="3" y="1"/>
                    <a:pt x="3" y="1"/>
                  </a:cubicBezTo>
                  <a:cubicBezTo>
                    <a:pt x="3" y="2"/>
                    <a:pt x="2" y="3"/>
                    <a:pt x="1" y="3"/>
                  </a:cubicBezTo>
                  <a:cubicBezTo>
                    <a:pt x="1" y="4"/>
                    <a:pt x="0" y="3"/>
                    <a:pt x="0"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23" name="Freeform 104"/>
            <p:cNvSpPr>
              <a:spLocks/>
            </p:cNvSpPr>
            <p:nvPr/>
          </p:nvSpPr>
          <p:spPr bwMode="auto">
            <a:xfrm>
              <a:off x="7520129" y="3185479"/>
              <a:ext cx="144370" cy="144370"/>
            </a:xfrm>
            <a:custGeom>
              <a:avLst/>
              <a:gdLst>
                <a:gd name="T0" fmla="*/ 1 w 6"/>
                <a:gd name="T1" fmla="*/ 4 h 6"/>
                <a:gd name="T2" fmla="*/ 1 w 6"/>
                <a:gd name="T3" fmla="*/ 1 h 6"/>
                <a:gd name="T4" fmla="*/ 4 w 6"/>
                <a:gd name="T5" fmla="*/ 1 h 6"/>
                <a:gd name="T6" fmla="*/ 4 w 6"/>
                <a:gd name="T7" fmla="*/ 5 h 6"/>
                <a:gd name="T8" fmla="*/ 5 w 6"/>
                <a:gd name="T9" fmla="*/ 6 h 6"/>
                <a:gd name="T10" fmla="*/ 3 w 6"/>
                <a:gd name="T11" fmla="*/ 6 h 6"/>
                <a:gd name="T12" fmla="*/ 1 w 6"/>
                <a:gd name="T13" fmla="*/ 4 h 6"/>
              </a:gdLst>
              <a:ahLst/>
              <a:cxnLst>
                <a:cxn ang="0">
                  <a:pos x="T0" y="T1"/>
                </a:cxn>
                <a:cxn ang="0">
                  <a:pos x="T2" y="T3"/>
                </a:cxn>
                <a:cxn ang="0">
                  <a:pos x="T4" y="T5"/>
                </a:cxn>
                <a:cxn ang="0">
                  <a:pos x="T6" y="T7"/>
                </a:cxn>
                <a:cxn ang="0">
                  <a:pos x="T8" y="T9"/>
                </a:cxn>
                <a:cxn ang="0">
                  <a:pos x="T10" y="T11"/>
                </a:cxn>
                <a:cxn ang="0">
                  <a:pos x="T12" y="T13"/>
                </a:cxn>
              </a:cxnLst>
              <a:rect l="0" t="0" r="r" b="b"/>
              <a:pathLst>
                <a:path w="6" h="6">
                  <a:moveTo>
                    <a:pt x="1" y="4"/>
                  </a:moveTo>
                  <a:cubicBezTo>
                    <a:pt x="2" y="3"/>
                    <a:pt x="0" y="1"/>
                    <a:pt x="1" y="1"/>
                  </a:cubicBezTo>
                  <a:cubicBezTo>
                    <a:pt x="3" y="1"/>
                    <a:pt x="4" y="0"/>
                    <a:pt x="4" y="1"/>
                  </a:cubicBezTo>
                  <a:cubicBezTo>
                    <a:pt x="4" y="3"/>
                    <a:pt x="3" y="4"/>
                    <a:pt x="4" y="5"/>
                  </a:cubicBezTo>
                  <a:cubicBezTo>
                    <a:pt x="5" y="5"/>
                    <a:pt x="6" y="5"/>
                    <a:pt x="5" y="6"/>
                  </a:cubicBezTo>
                  <a:cubicBezTo>
                    <a:pt x="4" y="6"/>
                    <a:pt x="3" y="6"/>
                    <a:pt x="3" y="6"/>
                  </a:cubicBezTo>
                  <a:cubicBezTo>
                    <a:pt x="2" y="6"/>
                    <a:pt x="1" y="4"/>
                    <a:pt x="1"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24" name="Freeform 105"/>
            <p:cNvSpPr>
              <a:spLocks/>
            </p:cNvSpPr>
            <p:nvPr/>
          </p:nvSpPr>
          <p:spPr bwMode="auto">
            <a:xfrm>
              <a:off x="6437358" y="3484528"/>
              <a:ext cx="92811" cy="72187"/>
            </a:xfrm>
            <a:custGeom>
              <a:avLst/>
              <a:gdLst>
                <a:gd name="T0" fmla="*/ 1 w 4"/>
                <a:gd name="T1" fmla="*/ 1 h 3"/>
                <a:gd name="T2" fmla="*/ 1 w 4"/>
                <a:gd name="T3" fmla="*/ 3 h 3"/>
                <a:gd name="T4" fmla="*/ 4 w 4"/>
                <a:gd name="T5" fmla="*/ 3 h 3"/>
                <a:gd name="T6" fmla="*/ 3 w 4"/>
                <a:gd name="T7" fmla="*/ 1 h 3"/>
                <a:gd name="T8" fmla="*/ 1 w 4"/>
                <a:gd name="T9" fmla="*/ 1 h 3"/>
              </a:gdLst>
              <a:ahLst/>
              <a:cxnLst>
                <a:cxn ang="0">
                  <a:pos x="T0" y="T1"/>
                </a:cxn>
                <a:cxn ang="0">
                  <a:pos x="T2" y="T3"/>
                </a:cxn>
                <a:cxn ang="0">
                  <a:pos x="T4" y="T5"/>
                </a:cxn>
                <a:cxn ang="0">
                  <a:pos x="T6" y="T7"/>
                </a:cxn>
                <a:cxn ang="0">
                  <a:pos x="T8" y="T9"/>
                </a:cxn>
              </a:cxnLst>
              <a:rect l="0" t="0" r="r" b="b"/>
              <a:pathLst>
                <a:path w="4" h="3">
                  <a:moveTo>
                    <a:pt x="1" y="1"/>
                  </a:moveTo>
                  <a:cubicBezTo>
                    <a:pt x="1" y="1"/>
                    <a:pt x="0" y="2"/>
                    <a:pt x="1" y="3"/>
                  </a:cubicBezTo>
                  <a:cubicBezTo>
                    <a:pt x="3" y="3"/>
                    <a:pt x="4" y="3"/>
                    <a:pt x="4" y="3"/>
                  </a:cubicBezTo>
                  <a:cubicBezTo>
                    <a:pt x="3" y="2"/>
                    <a:pt x="3" y="2"/>
                    <a:pt x="3" y="1"/>
                  </a:cubicBezTo>
                  <a:cubicBezTo>
                    <a:pt x="3" y="0"/>
                    <a:pt x="1" y="1"/>
                    <a:pt x="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25" name="Freeform 106"/>
            <p:cNvSpPr>
              <a:spLocks/>
            </p:cNvSpPr>
            <p:nvPr/>
          </p:nvSpPr>
          <p:spPr bwMode="auto">
            <a:xfrm>
              <a:off x="7252014" y="3536091"/>
              <a:ext cx="288739" cy="340302"/>
            </a:xfrm>
            <a:custGeom>
              <a:avLst/>
              <a:gdLst>
                <a:gd name="T0" fmla="*/ 1 w 12"/>
                <a:gd name="T1" fmla="*/ 7 h 14"/>
                <a:gd name="T2" fmla="*/ 2 w 12"/>
                <a:gd name="T3" fmla="*/ 7 h 14"/>
                <a:gd name="T4" fmla="*/ 4 w 12"/>
                <a:gd name="T5" fmla="*/ 6 h 14"/>
                <a:gd name="T6" fmla="*/ 6 w 12"/>
                <a:gd name="T7" fmla="*/ 4 h 14"/>
                <a:gd name="T8" fmla="*/ 8 w 12"/>
                <a:gd name="T9" fmla="*/ 2 h 14"/>
                <a:gd name="T10" fmla="*/ 11 w 12"/>
                <a:gd name="T11" fmla="*/ 2 h 14"/>
                <a:gd name="T12" fmla="*/ 10 w 12"/>
                <a:gd name="T13" fmla="*/ 5 h 14"/>
                <a:gd name="T14" fmla="*/ 10 w 12"/>
                <a:gd name="T15" fmla="*/ 9 h 14"/>
                <a:gd name="T16" fmla="*/ 8 w 12"/>
                <a:gd name="T17" fmla="*/ 11 h 14"/>
                <a:gd name="T18" fmla="*/ 6 w 12"/>
                <a:gd name="T19" fmla="*/ 13 h 14"/>
                <a:gd name="T20" fmla="*/ 2 w 12"/>
                <a:gd name="T21" fmla="*/ 11 h 14"/>
                <a:gd name="T22" fmla="*/ 1 w 12"/>
                <a:gd name="T23" fmla="*/ 9 h 14"/>
                <a:gd name="T24" fmla="*/ 1 w 12"/>
                <a:gd name="T25" fmla="*/ 7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4">
                  <a:moveTo>
                    <a:pt x="1" y="7"/>
                  </a:moveTo>
                  <a:cubicBezTo>
                    <a:pt x="2" y="7"/>
                    <a:pt x="2" y="7"/>
                    <a:pt x="2" y="7"/>
                  </a:cubicBezTo>
                  <a:cubicBezTo>
                    <a:pt x="3" y="7"/>
                    <a:pt x="4" y="7"/>
                    <a:pt x="4" y="6"/>
                  </a:cubicBezTo>
                  <a:cubicBezTo>
                    <a:pt x="5" y="5"/>
                    <a:pt x="5" y="5"/>
                    <a:pt x="6" y="4"/>
                  </a:cubicBezTo>
                  <a:cubicBezTo>
                    <a:pt x="7" y="3"/>
                    <a:pt x="7" y="2"/>
                    <a:pt x="8" y="2"/>
                  </a:cubicBezTo>
                  <a:cubicBezTo>
                    <a:pt x="10" y="1"/>
                    <a:pt x="11" y="0"/>
                    <a:pt x="11" y="2"/>
                  </a:cubicBezTo>
                  <a:cubicBezTo>
                    <a:pt x="11" y="3"/>
                    <a:pt x="9" y="3"/>
                    <a:pt x="10" y="5"/>
                  </a:cubicBezTo>
                  <a:cubicBezTo>
                    <a:pt x="10" y="7"/>
                    <a:pt x="12" y="7"/>
                    <a:pt x="10" y="9"/>
                  </a:cubicBezTo>
                  <a:cubicBezTo>
                    <a:pt x="8" y="10"/>
                    <a:pt x="9" y="10"/>
                    <a:pt x="8" y="11"/>
                  </a:cubicBezTo>
                  <a:cubicBezTo>
                    <a:pt x="7" y="13"/>
                    <a:pt x="8" y="14"/>
                    <a:pt x="6" y="13"/>
                  </a:cubicBezTo>
                  <a:cubicBezTo>
                    <a:pt x="3" y="12"/>
                    <a:pt x="3" y="12"/>
                    <a:pt x="2" y="11"/>
                  </a:cubicBezTo>
                  <a:cubicBezTo>
                    <a:pt x="1" y="10"/>
                    <a:pt x="0" y="9"/>
                    <a:pt x="1" y="9"/>
                  </a:cubicBezTo>
                  <a:cubicBezTo>
                    <a:pt x="1" y="8"/>
                    <a:pt x="1" y="7"/>
                    <a:pt x="1" y="7"/>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26" name="Freeform 107"/>
            <p:cNvSpPr>
              <a:spLocks/>
            </p:cNvSpPr>
            <p:nvPr/>
          </p:nvSpPr>
          <p:spPr bwMode="auto">
            <a:xfrm>
              <a:off x="7489186" y="3680461"/>
              <a:ext cx="206242" cy="195933"/>
            </a:xfrm>
            <a:custGeom>
              <a:avLst/>
              <a:gdLst>
                <a:gd name="T0" fmla="*/ 2 w 8"/>
                <a:gd name="T1" fmla="*/ 5 h 8"/>
                <a:gd name="T2" fmla="*/ 2 w 8"/>
                <a:gd name="T3" fmla="*/ 3 h 8"/>
                <a:gd name="T4" fmla="*/ 7 w 8"/>
                <a:gd name="T5" fmla="*/ 2 h 8"/>
                <a:gd name="T6" fmla="*/ 5 w 8"/>
                <a:gd name="T7" fmla="*/ 4 h 8"/>
                <a:gd name="T8" fmla="*/ 6 w 8"/>
                <a:gd name="T9" fmla="*/ 7 h 8"/>
                <a:gd name="T10" fmla="*/ 3 w 8"/>
                <a:gd name="T11" fmla="*/ 7 h 8"/>
                <a:gd name="T12" fmla="*/ 2 w 8"/>
                <a:gd name="T13" fmla="*/ 5 h 8"/>
              </a:gdLst>
              <a:ahLst/>
              <a:cxnLst>
                <a:cxn ang="0">
                  <a:pos x="T0" y="T1"/>
                </a:cxn>
                <a:cxn ang="0">
                  <a:pos x="T2" y="T3"/>
                </a:cxn>
                <a:cxn ang="0">
                  <a:pos x="T4" y="T5"/>
                </a:cxn>
                <a:cxn ang="0">
                  <a:pos x="T6" y="T7"/>
                </a:cxn>
                <a:cxn ang="0">
                  <a:pos x="T8" y="T9"/>
                </a:cxn>
                <a:cxn ang="0">
                  <a:pos x="T10" y="T11"/>
                </a:cxn>
                <a:cxn ang="0">
                  <a:pos x="T12" y="T13"/>
                </a:cxn>
              </a:cxnLst>
              <a:rect l="0" t="0" r="r" b="b"/>
              <a:pathLst>
                <a:path w="8" h="8">
                  <a:moveTo>
                    <a:pt x="2" y="5"/>
                  </a:moveTo>
                  <a:cubicBezTo>
                    <a:pt x="2" y="4"/>
                    <a:pt x="0" y="4"/>
                    <a:pt x="2" y="3"/>
                  </a:cubicBezTo>
                  <a:cubicBezTo>
                    <a:pt x="4" y="2"/>
                    <a:pt x="8" y="0"/>
                    <a:pt x="7" y="2"/>
                  </a:cubicBezTo>
                  <a:cubicBezTo>
                    <a:pt x="6" y="3"/>
                    <a:pt x="3" y="3"/>
                    <a:pt x="5" y="4"/>
                  </a:cubicBezTo>
                  <a:cubicBezTo>
                    <a:pt x="6" y="4"/>
                    <a:pt x="6" y="5"/>
                    <a:pt x="6" y="7"/>
                  </a:cubicBezTo>
                  <a:cubicBezTo>
                    <a:pt x="5" y="8"/>
                    <a:pt x="5" y="8"/>
                    <a:pt x="3" y="7"/>
                  </a:cubicBezTo>
                  <a:cubicBezTo>
                    <a:pt x="2" y="6"/>
                    <a:pt x="2" y="5"/>
                    <a:pt x="2" y="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27" name="Freeform 108"/>
            <p:cNvSpPr>
              <a:spLocks/>
            </p:cNvSpPr>
            <p:nvPr/>
          </p:nvSpPr>
          <p:spPr bwMode="auto">
            <a:xfrm>
              <a:off x="7571683" y="3381407"/>
              <a:ext cx="195933" cy="195933"/>
            </a:xfrm>
            <a:custGeom>
              <a:avLst/>
              <a:gdLst>
                <a:gd name="T0" fmla="*/ 1 w 8"/>
                <a:gd name="T1" fmla="*/ 1 h 8"/>
                <a:gd name="T2" fmla="*/ 2 w 8"/>
                <a:gd name="T3" fmla="*/ 3 h 8"/>
                <a:gd name="T4" fmla="*/ 3 w 8"/>
                <a:gd name="T5" fmla="*/ 5 h 8"/>
                <a:gd name="T6" fmla="*/ 5 w 8"/>
                <a:gd name="T7" fmla="*/ 7 h 8"/>
                <a:gd name="T8" fmla="*/ 8 w 8"/>
                <a:gd name="T9" fmla="*/ 7 h 8"/>
                <a:gd name="T10" fmla="*/ 6 w 8"/>
                <a:gd name="T11" fmla="*/ 4 h 8"/>
                <a:gd name="T12" fmla="*/ 5 w 8"/>
                <a:gd name="T13" fmla="*/ 4 h 8"/>
                <a:gd name="T14" fmla="*/ 3 w 8"/>
                <a:gd name="T15" fmla="*/ 1 h 8"/>
                <a:gd name="T16" fmla="*/ 1 w 8"/>
                <a:gd name="T17" fmla="*/ 1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8">
                  <a:moveTo>
                    <a:pt x="1" y="1"/>
                  </a:moveTo>
                  <a:cubicBezTo>
                    <a:pt x="0" y="3"/>
                    <a:pt x="2" y="2"/>
                    <a:pt x="2" y="3"/>
                  </a:cubicBezTo>
                  <a:cubicBezTo>
                    <a:pt x="2" y="4"/>
                    <a:pt x="2" y="5"/>
                    <a:pt x="3" y="5"/>
                  </a:cubicBezTo>
                  <a:cubicBezTo>
                    <a:pt x="4" y="6"/>
                    <a:pt x="3" y="6"/>
                    <a:pt x="5" y="7"/>
                  </a:cubicBezTo>
                  <a:cubicBezTo>
                    <a:pt x="7" y="8"/>
                    <a:pt x="7" y="8"/>
                    <a:pt x="8" y="7"/>
                  </a:cubicBezTo>
                  <a:cubicBezTo>
                    <a:pt x="8" y="5"/>
                    <a:pt x="7" y="4"/>
                    <a:pt x="6" y="4"/>
                  </a:cubicBezTo>
                  <a:cubicBezTo>
                    <a:pt x="5" y="5"/>
                    <a:pt x="5" y="5"/>
                    <a:pt x="5" y="4"/>
                  </a:cubicBezTo>
                  <a:cubicBezTo>
                    <a:pt x="4" y="2"/>
                    <a:pt x="5" y="2"/>
                    <a:pt x="3" y="1"/>
                  </a:cubicBezTo>
                  <a:cubicBezTo>
                    <a:pt x="2" y="1"/>
                    <a:pt x="2" y="0"/>
                    <a:pt x="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28" name="Freeform 109"/>
            <p:cNvSpPr>
              <a:spLocks/>
            </p:cNvSpPr>
            <p:nvPr/>
          </p:nvSpPr>
          <p:spPr bwMode="auto">
            <a:xfrm>
              <a:off x="7643870" y="3381407"/>
              <a:ext cx="123745" cy="51563"/>
            </a:xfrm>
            <a:custGeom>
              <a:avLst/>
              <a:gdLst>
                <a:gd name="T0" fmla="*/ 2 w 5"/>
                <a:gd name="T1" fmla="*/ 0 h 2"/>
                <a:gd name="T2" fmla="*/ 4 w 5"/>
                <a:gd name="T3" fmla="*/ 1 h 2"/>
                <a:gd name="T4" fmla="*/ 2 w 5"/>
                <a:gd name="T5" fmla="*/ 1 h 2"/>
                <a:gd name="T6" fmla="*/ 2 w 5"/>
                <a:gd name="T7" fmla="*/ 0 h 2"/>
              </a:gdLst>
              <a:ahLst/>
              <a:cxnLst>
                <a:cxn ang="0">
                  <a:pos x="T0" y="T1"/>
                </a:cxn>
                <a:cxn ang="0">
                  <a:pos x="T2" y="T3"/>
                </a:cxn>
                <a:cxn ang="0">
                  <a:pos x="T4" y="T5"/>
                </a:cxn>
                <a:cxn ang="0">
                  <a:pos x="T6" y="T7"/>
                </a:cxn>
              </a:cxnLst>
              <a:rect l="0" t="0" r="r" b="b"/>
              <a:pathLst>
                <a:path w="5" h="2">
                  <a:moveTo>
                    <a:pt x="2" y="0"/>
                  </a:moveTo>
                  <a:cubicBezTo>
                    <a:pt x="3" y="0"/>
                    <a:pt x="5" y="1"/>
                    <a:pt x="4" y="1"/>
                  </a:cubicBezTo>
                  <a:cubicBezTo>
                    <a:pt x="2" y="1"/>
                    <a:pt x="3" y="2"/>
                    <a:pt x="2" y="1"/>
                  </a:cubicBezTo>
                  <a:cubicBezTo>
                    <a:pt x="0" y="0"/>
                    <a:pt x="2" y="0"/>
                    <a:pt x="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29" name="Freeform 110"/>
            <p:cNvSpPr>
              <a:spLocks/>
            </p:cNvSpPr>
            <p:nvPr/>
          </p:nvSpPr>
          <p:spPr bwMode="auto">
            <a:xfrm>
              <a:off x="7891361" y="3732015"/>
              <a:ext cx="536226" cy="319678"/>
            </a:xfrm>
            <a:custGeom>
              <a:avLst/>
              <a:gdLst>
                <a:gd name="T0" fmla="*/ 1 w 22"/>
                <a:gd name="T1" fmla="*/ 0 h 13"/>
                <a:gd name="T2" fmla="*/ 2 w 22"/>
                <a:gd name="T3" fmla="*/ 1 h 13"/>
                <a:gd name="T4" fmla="*/ 4 w 22"/>
                <a:gd name="T5" fmla="*/ 3 h 13"/>
                <a:gd name="T6" fmla="*/ 7 w 22"/>
                <a:gd name="T7" fmla="*/ 2 h 13"/>
                <a:gd name="T8" fmla="*/ 13 w 22"/>
                <a:gd name="T9" fmla="*/ 4 h 13"/>
                <a:gd name="T10" fmla="*/ 16 w 22"/>
                <a:gd name="T11" fmla="*/ 7 h 13"/>
                <a:gd name="T12" fmla="*/ 18 w 22"/>
                <a:gd name="T13" fmla="*/ 10 h 13"/>
                <a:gd name="T14" fmla="*/ 21 w 22"/>
                <a:gd name="T15" fmla="*/ 12 h 13"/>
                <a:gd name="T16" fmla="*/ 16 w 22"/>
                <a:gd name="T17" fmla="*/ 11 h 13"/>
                <a:gd name="T18" fmla="*/ 15 w 22"/>
                <a:gd name="T19" fmla="*/ 9 h 13"/>
                <a:gd name="T20" fmla="*/ 13 w 22"/>
                <a:gd name="T21" fmla="*/ 11 h 13"/>
                <a:gd name="T22" fmla="*/ 10 w 22"/>
                <a:gd name="T23" fmla="*/ 11 h 13"/>
                <a:gd name="T24" fmla="*/ 8 w 22"/>
                <a:gd name="T25" fmla="*/ 8 h 13"/>
                <a:gd name="T26" fmla="*/ 5 w 22"/>
                <a:gd name="T27" fmla="*/ 6 h 13"/>
                <a:gd name="T28" fmla="*/ 1 w 22"/>
                <a:gd name="T29" fmla="*/ 5 h 13"/>
                <a:gd name="T30" fmla="*/ 1 w 22"/>
                <a:gd name="T31" fmla="*/ 3 h 13"/>
                <a:gd name="T32" fmla="*/ 1 w 22"/>
                <a:gd name="T33"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13">
                  <a:moveTo>
                    <a:pt x="1" y="0"/>
                  </a:moveTo>
                  <a:cubicBezTo>
                    <a:pt x="1" y="0"/>
                    <a:pt x="2" y="0"/>
                    <a:pt x="2" y="1"/>
                  </a:cubicBezTo>
                  <a:cubicBezTo>
                    <a:pt x="3" y="2"/>
                    <a:pt x="1" y="3"/>
                    <a:pt x="4" y="3"/>
                  </a:cubicBezTo>
                  <a:cubicBezTo>
                    <a:pt x="6" y="2"/>
                    <a:pt x="5" y="1"/>
                    <a:pt x="7" y="2"/>
                  </a:cubicBezTo>
                  <a:cubicBezTo>
                    <a:pt x="10" y="3"/>
                    <a:pt x="11" y="4"/>
                    <a:pt x="13" y="4"/>
                  </a:cubicBezTo>
                  <a:cubicBezTo>
                    <a:pt x="15" y="5"/>
                    <a:pt x="16" y="5"/>
                    <a:pt x="16" y="7"/>
                  </a:cubicBezTo>
                  <a:cubicBezTo>
                    <a:pt x="17" y="8"/>
                    <a:pt x="17" y="9"/>
                    <a:pt x="18" y="10"/>
                  </a:cubicBezTo>
                  <a:cubicBezTo>
                    <a:pt x="20" y="11"/>
                    <a:pt x="22" y="12"/>
                    <a:pt x="21" y="12"/>
                  </a:cubicBezTo>
                  <a:cubicBezTo>
                    <a:pt x="19" y="13"/>
                    <a:pt x="17" y="13"/>
                    <a:pt x="16" y="11"/>
                  </a:cubicBezTo>
                  <a:cubicBezTo>
                    <a:pt x="16" y="10"/>
                    <a:pt x="16" y="9"/>
                    <a:pt x="15" y="9"/>
                  </a:cubicBezTo>
                  <a:cubicBezTo>
                    <a:pt x="13" y="9"/>
                    <a:pt x="15" y="10"/>
                    <a:pt x="13" y="11"/>
                  </a:cubicBezTo>
                  <a:cubicBezTo>
                    <a:pt x="11" y="12"/>
                    <a:pt x="12" y="12"/>
                    <a:pt x="10" y="11"/>
                  </a:cubicBezTo>
                  <a:cubicBezTo>
                    <a:pt x="9" y="10"/>
                    <a:pt x="8" y="10"/>
                    <a:pt x="8" y="8"/>
                  </a:cubicBezTo>
                  <a:cubicBezTo>
                    <a:pt x="7" y="7"/>
                    <a:pt x="8" y="7"/>
                    <a:pt x="5" y="6"/>
                  </a:cubicBezTo>
                  <a:cubicBezTo>
                    <a:pt x="3" y="6"/>
                    <a:pt x="2" y="6"/>
                    <a:pt x="1" y="5"/>
                  </a:cubicBezTo>
                  <a:cubicBezTo>
                    <a:pt x="1" y="4"/>
                    <a:pt x="1" y="4"/>
                    <a:pt x="1" y="3"/>
                  </a:cubicBezTo>
                  <a:cubicBezTo>
                    <a:pt x="0" y="2"/>
                    <a:pt x="1" y="0"/>
                    <a:pt x="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30" name="Freeform 111"/>
            <p:cNvSpPr>
              <a:spLocks/>
            </p:cNvSpPr>
            <p:nvPr/>
          </p:nvSpPr>
          <p:spPr bwMode="auto">
            <a:xfrm>
              <a:off x="7293262" y="4051693"/>
              <a:ext cx="1134325" cy="979649"/>
            </a:xfrm>
            <a:custGeom>
              <a:avLst/>
              <a:gdLst>
                <a:gd name="T0" fmla="*/ 4 w 46"/>
                <a:gd name="T1" fmla="*/ 13 h 40"/>
                <a:gd name="T2" fmla="*/ 9 w 46"/>
                <a:gd name="T3" fmla="*/ 12 h 40"/>
                <a:gd name="T4" fmla="*/ 14 w 46"/>
                <a:gd name="T5" fmla="*/ 8 h 40"/>
                <a:gd name="T6" fmla="*/ 18 w 46"/>
                <a:gd name="T7" fmla="*/ 5 h 40"/>
                <a:gd name="T8" fmla="*/ 21 w 46"/>
                <a:gd name="T9" fmla="*/ 5 h 40"/>
                <a:gd name="T10" fmla="*/ 24 w 46"/>
                <a:gd name="T11" fmla="*/ 2 h 40"/>
                <a:gd name="T12" fmla="*/ 29 w 46"/>
                <a:gd name="T13" fmla="*/ 3 h 40"/>
                <a:gd name="T14" fmla="*/ 31 w 46"/>
                <a:gd name="T15" fmla="*/ 7 h 40"/>
                <a:gd name="T16" fmla="*/ 35 w 46"/>
                <a:gd name="T17" fmla="*/ 8 h 40"/>
                <a:gd name="T18" fmla="*/ 40 w 46"/>
                <a:gd name="T19" fmla="*/ 11 h 40"/>
                <a:gd name="T20" fmla="*/ 44 w 46"/>
                <a:gd name="T21" fmla="*/ 16 h 40"/>
                <a:gd name="T22" fmla="*/ 45 w 46"/>
                <a:gd name="T23" fmla="*/ 24 h 40"/>
                <a:gd name="T24" fmla="*/ 41 w 46"/>
                <a:gd name="T25" fmla="*/ 31 h 40"/>
                <a:gd name="T26" fmla="*/ 37 w 46"/>
                <a:gd name="T27" fmla="*/ 37 h 40"/>
                <a:gd name="T28" fmla="*/ 30 w 46"/>
                <a:gd name="T29" fmla="*/ 38 h 40"/>
                <a:gd name="T30" fmla="*/ 26 w 46"/>
                <a:gd name="T31" fmla="*/ 32 h 40"/>
                <a:gd name="T32" fmla="*/ 24 w 46"/>
                <a:gd name="T33" fmla="*/ 29 h 40"/>
                <a:gd name="T34" fmla="*/ 20 w 46"/>
                <a:gd name="T35" fmla="*/ 28 h 40"/>
                <a:gd name="T36" fmla="*/ 15 w 46"/>
                <a:gd name="T37" fmla="*/ 27 h 40"/>
                <a:gd name="T38" fmla="*/ 8 w 46"/>
                <a:gd name="T39" fmla="*/ 30 h 40"/>
                <a:gd name="T40" fmla="*/ 2 w 46"/>
                <a:gd name="T41" fmla="*/ 29 h 40"/>
                <a:gd name="T42" fmla="*/ 2 w 46"/>
                <a:gd name="T43" fmla="*/ 26 h 40"/>
                <a:gd name="T44" fmla="*/ 2 w 46"/>
                <a:gd name="T45" fmla="*/ 22 h 40"/>
                <a:gd name="T46" fmla="*/ 1 w 46"/>
                <a:gd name="T47" fmla="*/ 18 h 40"/>
                <a:gd name="T48" fmla="*/ 4 w 46"/>
                <a:gd name="T49" fmla="*/ 13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6" h="40">
                  <a:moveTo>
                    <a:pt x="4" y="13"/>
                  </a:moveTo>
                  <a:cubicBezTo>
                    <a:pt x="7" y="12"/>
                    <a:pt x="7" y="13"/>
                    <a:pt x="9" y="12"/>
                  </a:cubicBezTo>
                  <a:cubicBezTo>
                    <a:pt x="12" y="10"/>
                    <a:pt x="11" y="10"/>
                    <a:pt x="14" y="8"/>
                  </a:cubicBezTo>
                  <a:cubicBezTo>
                    <a:pt x="16" y="5"/>
                    <a:pt x="16" y="4"/>
                    <a:pt x="18" y="5"/>
                  </a:cubicBezTo>
                  <a:cubicBezTo>
                    <a:pt x="20" y="6"/>
                    <a:pt x="20" y="7"/>
                    <a:pt x="21" y="5"/>
                  </a:cubicBezTo>
                  <a:cubicBezTo>
                    <a:pt x="22" y="3"/>
                    <a:pt x="22" y="1"/>
                    <a:pt x="24" y="2"/>
                  </a:cubicBezTo>
                  <a:cubicBezTo>
                    <a:pt x="27" y="2"/>
                    <a:pt x="28" y="0"/>
                    <a:pt x="29" y="3"/>
                  </a:cubicBezTo>
                  <a:cubicBezTo>
                    <a:pt x="29" y="6"/>
                    <a:pt x="28" y="7"/>
                    <a:pt x="31" y="7"/>
                  </a:cubicBezTo>
                  <a:cubicBezTo>
                    <a:pt x="33" y="8"/>
                    <a:pt x="31" y="8"/>
                    <a:pt x="35" y="8"/>
                  </a:cubicBezTo>
                  <a:cubicBezTo>
                    <a:pt x="38" y="9"/>
                    <a:pt x="39" y="7"/>
                    <a:pt x="40" y="11"/>
                  </a:cubicBezTo>
                  <a:cubicBezTo>
                    <a:pt x="41" y="14"/>
                    <a:pt x="42" y="13"/>
                    <a:pt x="44" y="16"/>
                  </a:cubicBezTo>
                  <a:cubicBezTo>
                    <a:pt x="45" y="19"/>
                    <a:pt x="46" y="20"/>
                    <a:pt x="45" y="24"/>
                  </a:cubicBezTo>
                  <a:cubicBezTo>
                    <a:pt x="45" y="27"/>
                    <a:pt x="43" y="28"/>
                    <a:pt x="41" y="31"/>
                  </a:cubicBezTo>
                  <a:cubicBezTo>
                    <a:pt x="40" y="34"/>
                    <a:pt x="41" y="36"/>
                    <a:pt x="37" y="37"/>
                  </a:cubicBezTo>
                  <a:cubicBezTo>
                    <a:pt x="34" y="38"/>
                    <a:pt x="34" y="40"/>
                    <a:pt x="30" y="38"/>
                  </a:cubicBezTo>
                  <a:cubicBezTo>
                    <a:pt x="27" y="35"/>
                    <a:pt x="26" y="34"/>
                    <a:pt x="26" y="32"/>
                  </a:cubicBezTo>
                  <a:cubicBezTo>
                    <a:pt x="26" y="30"/>
                    <a:pt x="26" y="30"/>
                    <a:pt x="24" y="29"/>
                  </a:cubicBezTo>
                  <a:cubicBezTo>
                    <a:pt x="22" y="29"/>
                    <a:pt x="23" y="29"/>
                    <a:pt x="20" y="28"/>
                  </a:cubicBezTo>
                  <a:cubicBezTo>
                    <a:pt x="17" y="26"/>
                    <a:pt x="18" y="25"/>
                    <a:pt x="15" y="27"/>
                  </a:cubicBezTo>
                  <a:cubicBezTo>
                    <a:pt x="12" y="28"/>
                    <a:pt x="12" y="30"/>
                    <a:pt x="8" y="30"/>
                  </a:cubicBezTo>
                  <a:cubicBezTo>
                    <a:pt x="5" y="29"/>
                    <a:pt x="2" y="33"/>
                    <a:pt x="2" y="29"/>
                  </a:cubicBezTo>
                  <a:cubicBezTo>
                    <a:pt x="1" y="27"/>
                    <a:pt x="2" y="26"/>
                    <a:pt x="2" y="26"/>
                  </a:cubicBezTo>
                  <a:cubicBezTo>
                    <a:pt x="2" y="24"/>
                    <a:pt x="1" y="23"/>
                    <a:pt x="2" y="22"/>
                  </a:cubicBezTo>
                  <a:cubicBezTo>
                    <a:pt x="2" y="19"/>
                    <a:pt x="0" y="20"/>
                    <a:pt x="1" y="18"/>
                  </a:cubicBezTo>
                  <a:cubicBezTo>
                    <a:pt x="2" y="15"/>
                    <a:pt x="4" y="13"/>
                    <a:pt x="4" y="1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31" name="Freeform 112"/>
            <p:cNvSpPr>
              <a:spLocks/>
            </p:cNvSpPr>
            <p:nvPr/>
          </p:nvSpPr>
          <p:spPr bwMode="auto">
            <a:xfrm>
              <a:off x="8035730" y="5103525"/>
              <a:ext cx="144370" cy="123745"/>
            </a:xfrm>
            <a:custGeom>
              <a:avLst/>
              <a:gdLst>
                <a:gd name="T0" fmla="*/ 0 w 6"/>
                <a:gd name="T1" fmla="*/ 2 h 5"/>
                <a:gd name="T2" fmla="*/ 2 w 6"/>
                <a:gd name="T3" fmla="*/ 0 h 5"/>
                <a:gd name="T4" fmla="*/ 5 w 6"/>
                <a:gd name="T5" fmla="*/ 2 h 5"/>
                <a:gd name="T6" fmla="*/ 2 w 6"/>
                <a:gd name="T7" fmla="*/ 4 h 5"/>
                <a:gd name="T8" fmla="*/ 0 w 6"/>
                <a:gd name="T9" fmla="*/ 2 h 5"/>
              </a:gdLst>
              <a:ahLst/>
              <a:cxnLst>
                <a:cxn ang="0">
                  <a:pos x="T0" y="T1"/>
                </a:cxn>
                <a:cxn ang="0">
                  <a:pos x="T2" y="T3"/>
                </a:cxn>
                <a:cxn ang="0">
                  <a:pos x="T4" y="T5"/>
                </a:cxn>
                <a:cxn ang="0">
                  <a:pos x="T6" y="T7"/>
                </a:cxn>
                <a:cxn ang="0">
                  <a:pos x="T8" y="T9"/>
                </a:cxn>
              </a:cxnLst>
              <a:rect l="0" t="0" r="r" b="b"/>
              <a:pathLst>
                <a:path w="6" h="5">
                  <a:moveTo>
                    <a:pt x="0" y="2"/>
                  </a:moveTo>
                  <a:cubicBezTo>
                    <a:pt x="1" y="0"/>
                    <a:pt x="1" y="0"/>
                    <a:pt x="2" y="0"/>
                  </a:cubicBezTo>
                  <a:cubicBezTo>
                    <a:pt x="4" y="1"/>
                    <a:pt x="6" y="1"/>
                    <a:pt x="5" y="2"/>
                  </a:cubicBezTo>
                  <a:cubicBezTo>
                    <a:pt x="4" y="4"/>
                    <a:pt x="4" y="5"/>
                    <a:pt x="2" y="4"/>
                  </a:cubicBezTo>
                  <a:cubicBezTo>
                    <a:pt x="0" y="3"/>
                    <a:pt x="0" y="2"/>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32" name="Freeform 113"/>
            <p:cNvSpPr>
              <a:spLocks/>
            </p:cNvSpPr>
            <p:nvPr/>
          </p:nvSpPr>
          <p:spPr bwMode="auto">
            <a:xfrm>
              <a:off x="5426775" y="4072317"/>
              <a:ext cx="226867" cy="391856"/>
            </a:xfrm>
            <a:custGeom>
              <a:avLst/>
              <a:gdLst>
                <a:gd name="T0" fmla="*/ 0 w 9"/>
                <a:gd name="T1" fmla="*/ 11 h 16"/>
                <a:gd name="T2" fmla="*/ 0 w 9"/>
                <a:gd name="T3" fmla="*/ 10 h 16"/>
                <a:gd name="T4" fmla="*/ 2 w 9"/>
                <a:gd name="T5" fmla="*/ 6 h 16"/>
                <a:gd name="T6" fmla="*/ 4 w 9"/>
                <a:gd name="T7" fmla="*/ 5 h 16"/>
                <a:gd name="T8" fmla="*/ 6 w 9"/>
                <a:gd name="T9" fmla="*/ 2 h 16"/>
                <a:gd name="T10" fmla="*/ 9 w 9"/>
                <a:gd name="T11" fmla="*/ 4 h 16"/>
                <a:gd name="T12" fmla="*/ 7 w 9"/>
                <a:gd name="T13" fmla="*/ 8 h 16"/>
                <a:gd name="T14" fmla="*/ 5 w 9"/>
                <a:gd name="T15" fmla="*/ 14 h 16"/>
                <a:gd name="T16" fmla="*/ 3 w 9"/>
                <a:gd name="T17" fmla="*/ 16 h 16"/>
                <a:gd name="T18" fmla="*/ 0 w 9"/>
                <a:gd name="T19" fmla="*/ 14 h 16"/>
                <a:gd name="T20" fmla="*/ 0 w 9"/>
                <a:gd name="T21" fmla="*/ 11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 h="16">
                  <a:moveTo>
                    <a:pt x="0" y="11"/>
                  </a:moveTo>
                  <a:cubicBezTo>
                    <a:pt x="0" y="10"/>
                    <a:pt x="0" y="10"/>
                    <a:pt x="0" y="10"/>
                  </a:cubicBezTo>
                  <a:cubicBezTo>
                    <a:pt x="1" y="9"/>
                    <a:pt x="1" y="8"/>
                    <a:pt x="2" y="6"/>
                  </a:cubicBezTo>
                  <a:cubicBezTo>
                    <a:pt x="2" y="5"/>
                    <a:pt x="3" y="5"/>
                    <a:pt x="4" y="5"/>
                  </a:cubicBezTo>
                  <a:cubicBezTo>
                    <a:pt x="6" y="4"/>
                    <a:pt x="6" y="2"/>
                    <a:pt x="6" y="2"/>
                  </a:cubicBezTo>
                  <a:cubicBezTo>
                    <a:pt x="8" y="0"/>
                    <a:pt x="9" y="2"/>
                    <a:pt x="9" y="4"/>
                  </a:cubicBezTo>
                  <a:cubicBezTo>
                    <a:pt x="8" y="5"/>
                    <a:pt x="8" y="5"/>
                    <a:pt x="7" y="8"/>
                  </a:cubicBezTo>
                  <a:cubicBezTo>
                    <a:pt x="7" y="12"/>
                    <a:pt x="6" y="12"/>
                    <a:pt x="5" y="14"/>
                  </a:cubicBezTo>
                  <a:cubicBezTo>
                    <a:pt x="4" y="15"/>
                    <a:pt x="4" y="16"/>
                    <a:pt x="3" y="16"/>
                  </a:cubicBezTo>
                  <a:cubicBezTo>
                    <a:pt x="2" y="15"/>
                    <a:pt x="1" y="15"/>
                    <a:pt x="0" y="14"/>
                  </a:cubicBezTo>
                  <a:cubicBezTo>
                    <a:pt x="0" y="13"/>
                    <a:pt x="0" y="12"/>
                    <a:pt x="0" y="1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33" name="Freeform 114"/>
            <p:cNvSpPr>
              <a:spLocks/>
            </p:cNvSpPr>
            <p:nvPr/>
          </p:nvSpPr>
          <p:spPr bwMode="auto">
            <a:xfrm>
              <a:off x="1611312" y="679644"/>
              <a:ext cx="247491" cy="247491"/>
            </a:xfrm>
            <a:custGeom>
              <a:avLst/>
              <a:gdLst>
                <a:gd name="T0" fmla="*/ 9 w 10"/>
                <a:gd name="T1" fmla="*/ 2 h 10"/>
                <a:gd name="T2" fmla="*/ 4 w 10"/>
                <a:gd name="T3" fmla="*/ 3 h 10"/>
                <a:gd name="T4" fmla="*/ 1 w 10"/>
                <a:gd name="T5" fmla="*/ 7 h 10"/>
                <a:gd name="T6" fmla="*/ 2 w 10"/>
                <a:gd name="T7" fmla="*/ 10 h 10"/>
                <a:gd name="T8" fmla="*/ 5 w 10"/>
                <a:gd name="T9" fmla="*/ 9 h 10"/>
                <a:gd name="T10" fmla="*/ 6 w 10"/>
                <a:gd name="T11" fmla="*/ 8 h 10"/>
                <a:gd name="T12" fmla="*/ 8 w 10"/>
                <a:gd name="T13" fmla="*/ 6 h 10"/>
                <a:gd name="T14" fmla="*/ 9 w 10"/>
                <a:gd name="T15" fmla="*/ 3 h 10"/>
                <a:gd name="T16" fmla="*/ 9 w 10"/>
                <a:gd name="T17"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10">
                  <a:moveTo>
                    <a:pt x="9" y="2"/>
                  </a:moveTo>
                  <a:cubicBezTo>
                    <a:pt x="6" y="0"/>
                    <a:pt x="6" y="1"/>
                    <a:pt x="4" y="3"/>
                  </a:cubicBezTo>
                  <a:cubicBezTo>
                    <a:pt x="2" y="4"/>
                    <a:pt x="2" y="5"/>
                    <a:pt x="1" y="7"/>
                  </a:cubicBezTo>
                  <a:cubicBezTo>
                    <a:pt x="0" y="9"/>
                    <a:pt x="0" y="10"/>
                    <a:pt x="2" y="10"/>
                  </a:cubicBezTo>
                  <a:cubicBezTo>
                    <a:pt x="3" y="10"/>
                    <a:pt x="4" y="10"/>
                    <a:pt x="5" y="9"/>
                  </a:cubicBezTo>
                  <a:cubicBezTo>
                    <a:pt x="5" y="9"/>
                    <a:pt x="5" y="8"/>
                    <a:pt x="6" y="8"/>
                  </a:cubicBezTo>
                  <a:cubicBezTo>
                    <a:pt x="8" y="6"/>
                    <a:pt x="8" y="6"/>
                    <a:pt x="8" y="6"/>
                  </a:cubicBezTo>
                  <a:cubicBezTo>
                    <a:pt x="9" y="3"/>
                    <a:pt x="9" y="3"/>
                    <a:pt x="9" y="3"/>
                  </a:cubicBezTo>
                  <a:cubicBezTo>
                    <a:pt x="9" y="3"/>
                    <a:pt x="10" y="2"/>
                    <a:pt x="9"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34" name="Freeform 115"/>
            <p:cNvSpPr>
              <a:spLocks/>
            </p:cNvSpPr>
            <p:nvPr/>
          </p:nvSpPr>
          <p:spPr bwMode="auto">
            <a:xfrm>
              <a:off x="1765996" y="720893"/>
              <a:ext cx="443423" cy="494977"/>
            </a:xfrm>
            <a:custGeom>
              <a:avLst/>
              <a:gdLst>
                <a:gd name="T0" fmla="*/ 12 w 18"/>
                <a:gd name="T1" fmla="*/ 17 h 20"/>
                <a:gd name="T2" fmla="*/ 13 w 18"/>
                <a:gd name="T3" fmla="*/ 13 h 20"/>
                <a:gd name="T4" fmla="*/ 14 w 18"/>
                <a:gd name="T5" fmla="*/ 8 h 20"/>
                <a:gd name="T6" fmla="*/ 15 w 18"/>
                <a:gd name="T7" fmla="*/ 4 h 20"/>
                <a:gd name="T8" fmla="*/ 12 w 18"/>
                <a:gd name="T9" fmla="*/ 6 h 20"/>
                <a:gd name="T10" fmla="*/ 9 w 18"/>
                <a:gd name="T11" fmla="*/ 5 h 20"/>
                <a:gd name="T12" fmla="*/ 7 w 18"/>
                <a:gd name="T13" fmla="*/ 3 h 20"/>
                <a:gd name="T14" fmla="*/ 7 w 18"/>
                <a:gd name="T15" fmla="*/ 2 h 20"/>
                <a:gd name="T16" fmla="*/ 2 w 18"/>
                <a:gd name="T17" fmla="*/ 6 h 20"/>
                <a:gd name="T18" fmla="*/ 2 w 18"/>
                <a:gd name="T19" fmla="*/ 8 h 20"/>
                <a:gd name="T20" fmla="*/ 1 w 18"/>
                <a:gd name="T21" fmla="*/ 11 h 20"/>
                <a:gd name="T22" fmla="*/ 2 w 18"/>
                <a:gd name="T23" fmla="*/ 15 h 20"/>
                <a:gd name="T24" fmla="*/ 6 w 18"/>
                <a:gd name="T25" fmla="*/ 20 h 20"/>
                <a:gd name="T26" fmla="*/ 12 w 18"/>
                <a:gd name="T27" fmla="*/ 17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 h="20">
                  <a:moveTo>
                    <a:pt x="12" y="17"/>
                  </a:moveTo>
                  <a:cubicBezTo>
                    <a:pt x="14" y="15"/>
                    <a:pt x="13" y="15"/>
                    <a:pt x="13" y="13"/>
                  </a:cubicBezTo>
                  <a:cubicBezTo>
                    <a:pt x="12" y="10"/>
                    <a:pt x="12" y="10"/>
                    <a:pt x="14" y="8"/>
                  </a:cubicBezTo>
                  <a:cubicBezTo>
                    <a:pt x="15" y="7"/>
                    <a:pt x="18" y="5"/>
                    <a:pt x="15" y="4"/>
                  </a:cubicBezTo>
                  <a:cubicBezTo>
                    <a:pt x="12" y="4"/>
                    <a:pt x="14" y="5"/>
                    <a:pt x="12" y="6"/>
                  </a:cubicBezTo>
                  <a:cubicBezTo>
                    <a:pt x="9" y="7"/>
                    <a:pt x="10" y="6"/>
                    <a:pt x="9" y="5"/>
                  </a:cubicBezTo>
                  <a:cubicBezTo>
                    <a:pt x="9" y="3"/>
                    <a:pt x="7" y="3"/>
                    <a:pt x="7" y="3"/>
                  </a:cubicBezTo>
                  <a:cubicBezTo>
                    <a:pt x="7" y="2"/>
                    <a:pt x="7" y="2"/>
                    <a:pt x="7" y="2"/>
                  </a:cubicBezTo>
                  <a:cubicBezTo>
                    <a:pt x="5" y="0"/>
                    <a:pt x="2" y="6"/>
                    <a:pt x="2" y="6"/>
                  </a:cubicBezTo>
                  <a:cubicBezTo>
                    <a:pt x="2" y="6"/>
                    <a:pt x="3" y="7"/>
                    <a:pt x="2" y="8"/>
                  </a:cubicBezTo>
                  <a:cubicBezTo>
                    <a:pt x="2" y="10"/>
                    <a:pt x="1" y="10"/>
                    <a:pt x="1" y="11"/>
                  </a:cubicBezTo>
                  <a:cubicBezTo>
                    <a:pt x="0" y="13"/>
                    <a:pt x="1" y="14"/>
                    <a:pt x="2" y="15"/>
                  </a:cubicBezTo>
                  <a:cubicBezTo>
                    <a:pt x="3" y="17"/>
                    <a:pt x="5" y="19"/>
                    <a:pt x="6" y="20"/>
                  </a:cubicBezTo>
                  <a:cubicBezTo>
                    <a:pt x="8" y="20"/>
                    <a:pt x="11" y="18"/>
                    <a:pt x="12" y="17"/>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35" name="Freeform 116"/>
            <p:cNvSpPr>
              <a:spLocks/>
            </p:cNvSpPr>
            <p:nvPr/>
          </p:nvSpPr>
          <p:spPr bwMode="auto">
            <a:xfrm>
              <a:off x="2529088" y="256854"/>
              <a:ext cx="732158" cy="546540"/>
            </a:xfrm>
            <a:custGeom>
              <a:avLst/>
              <a:gdLst>
                <a:gd name="T0" fmla="*/ 29 w 30"/>
                <a:gd name="T1" fmla="*/ 3 h 22"/>
                <a:gd name="T2" fmla="*/ 21 w 30"/>
                <a:gd name="T3" fmla="*/ 0 h 22"/>
                <a:gd name="T4" fmla="*/ 16 w 30"/>
                <a:gd name="T5" fmla="*/ 1 h 22"/>
                <a:gd name="T6" fmla="*/ 12 w 30"/>
                <a:gd name="T7" fmla="*/ 2 h 22"/>
                <a:gd name="T8" fmla="*/ 11 w 30"/>
                <a:gd name="T9" fmla="*/ 6 h 22"/>
                <a:gd name="T10" fmla="*/ 13 w 30"/>
                <a:gd name="T11" fmla="*/ 8 h 22"/>
                <a:gd name="T12" fmla="*/ 11 w 30"/>
                <a:gd name="T13" fmla="*/ 9 h 22"/>
                <a:gd name="T14" fmla="*/ 9 w 30"/>
                <a:gd name="T15" fmla="*/ 6 h 22"/>
                <a:gd name="T16" fmla="*/ 5 w 30"/>
                <a:gd name="T17" fmla="*/ 6 h 22"/>
                <a:gd name="T18" fmla="*/ 3 w 30"/>
                <a:gd name="T19" fmla="*/ 9 h 22"/>
                <a:gd name="T20" fmla="*/ 3 w 30"/>
                <a:gd name="T21" fmla="*/ 9 h 22"/>
                <a:gd name="T22" fmla="*/ 5 w 30"/>
                <a:gd name="T23" fmla="*/ 10 h 22"/>
                <a:gd name="T24" fmla="*/ 4 w 30"/>
                <a:gd name="T25" fmla="*/ 12 h 22"/>
                <a:gd name="T26" fmla="*/ 2 w 30"/>
                <a:gd name="T27" fmla="*/ 14 h 22"/>
                <a:gd name="T28" fmla="*/ 7 w 30"/>
                <a:gd name="T29" fmla="*/ 16 h 22"/>
                <a:gd name="T30" fmla="*/ 5 w 30"/>
                <a:gd name="T31" fmla="*/ 18 h 22"/>
                <a:gd name="T32" fmla="*/ 2 w 30"/>
                <a:gd name="T33" fmla="*/ 20 h 22"/>
                <a:gd name="T34" fmla="*/ 6 w 30"/>
                <a:gd name="T35" fmla="*/ 21 h 22"/>
                <a:gd name="T36" fmla="*/ 10 w 30"/>
                <a:gd name="T37" fmla="*/ 21 h 22"/>
                <a:gd name="T38" fmla="*/ 12 w 30"/>
                <a:gd name="T39" fmla="*/ 19 h 22"/>
                <a:gd name="T40" fmla="*/ 15 w 30"/>
                <a:gd name="T41" fmla="*/ 16 h 22"/>
                <a:gd name="T42" fmla="*/ 19 w 30"/>
                <a:gd name="T43" fmla="*/ 14 h 22"/>
                <a:gd name="T44" fmla="*/ 20 w 30"/>
                <a:gd name="T45" fmla="*/ 12 h 22"/>
                <a:gd name="T46" fmla="*/ 24 w 30"/>
                <a:gd name="T47" fmla="*/ 10 h 22"/>
                <a:gd name="T48" fmla="*/ 26 w 30"/>
                <a:gd name="T49" fmla="*/ 7 h 22"/>
                <a:gd name="T50" fmla="*/ 27 w 30"/>
                <a:gd name="T51" fmla="*/ 6 h 22"/>
                <a:gd name="T52" fmla="*/ 28 w 30"/>
                <a:gd name="T53" fmla="*/ 6 h 22"/>
                <a:gd name="T54" fmla="*/ 28 w 30"/>
                <a:gd name="T55" fmla="*/ 6 h 22"/>
                <a:gd name="T56" fmla="*/ 29 w 30"/>
                <a:gd name="T57" fmla="*/ 5 h 22"/>
                <a:gd name="T58" fmla="*/ 29 w 30"/>
                <a:gd name="T59" fmla="*/ 4 h 22"/>
                <a:gd name="T60" fmla="*/ 29 w 30"/>
                <a:gd name="T61" fmla="*/ 3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0" h="22">
                  <a:moveTo>
                    <a:pt x="29" y="3"/>
                  </a:moveTo>
                  <a:cubicBezTo>
                    <a:pt x="28" y="1"/>
                    <a:pt x="24" y="0"/>
                    <a:pt x="21" y="0"/>
                  </a:cubicBezTo>
                  <a:cubicBezTo>
                    <a:pt x="19" y="0"/>
                    <a:pt x="18" y="1"/>
                    <a:pt x="16" y="1"/>
                  </a:cubicBezTo>
                  <a:cubicBezTo>
                    <a:pt x="14" y="1"/>
                    <a:pt x="13" y="1"/>
                    <a:pt x="12" y="2"/>
                  </a:cubicBezTo>
                  <a:cubicBezTo>
                    <a:pt x="11" y="2"/>
                    <a:pt x="11" y="4"/>
                    <a:pt x="11" y="6"/>
                  </a:cubicBezTo>
                  <a:cubicBezTo>
                    <a:pt x="11" y="8"/>
                    <a:pt x="13" y="8"/>
                    <a:pt x="13" y="8"/>
                  </a:cubicBezTo>
                  <a:cubicBezTo>
                    <a:pt x="13" y="9"/>
                    <a:pt x="13" y="10"/>
                    <a:pt x="11" y="9"/>
                  </a:cubicBezTo>
                  <a:cubicBezTo>
                    <a:pt x="9" y="9"/>
                    <a:pt x="9" y="7"/>
                    <a:pt x="9" y="6"/>
                  </a:cubicBezTo>
                  <a:cubicBezTo>
                    <a:pt x="9" y="4"/>
                    <a:pt x="7" y="5"/>
                    <a:pt x="5" y="6"/>
                  </a:cubicBezTo>
                  <a:cubicBezTo>
                    <a:pt x="4" y="6"/>
                    <a:pt x="3" y="7"/>
                    <a:pt x="3" y="9"/>
                  </a:cubicBezTo>
                  <a:cubicBezTo>
                    <a:pt x="3" y="9"/>
                    <a:pt x="3" y="9"/>
                    <a:pt x="3" y="9"/>
                  </a:cubicBezTo>
                  <a:cubicBezTo>
                    <a:pt x="3" y="10"/>
                    <a:pt x="4" y="11"/>
                    <a:pt x="5" y="10"/>
                  </a:cubicBezTo>
                  <a:cubicBezTo>
                    <a:pt x="6" y="10"/>
                    <a:pt x="5" y="11"/>
                    <a:pt x="4" y="12"/>
                  </a:cubicBezTo>
                  <a:cubicBezTo>
                    <a:pt x="3" y="12"/>
                    <a:pt x="1" y="12"/>
                    <a:pt x="2" y="14"/>
                  </a:cubicBezTo>
                  <a:cubicBezTo>
                    <a:pt x="3" y="16"/>
                    <a:pt x="5" y="15"/>
                    <a:pt x="7" y="16"/>
                  </a:cubicBezTo>
                  <a:cubicBezTo>
                    <a:pt x="9" y="17"/>
                    <a:pt x="7" y="17"/>
                    <a:pt x="5" y="18"/>
                  </a:cubicBezTo>
                  <a:cubicBezTo>
                    <a:pt x="3" y="19"/>
                    <a:pt x="4" y="18"/>
                    <a:pt x="2" y="20"/>
                  </a:cubicBezTo>
                  <a:cubicBezTo>
                    <a:pt x="0" y="22"/>
                    <a:pt x="4" y="21"/>
                    <a:pt x="6" y="21"/>
                  </a:cubicBezTo>
                  <a:cubicBezTo>
                    <a:pt x="9" y="22"/>
                    <a:pt x="8" y="22"/>
                    <a:pt x="10" y="21"/>
                  </a:cubicBezTo>
                  <a:cubicBezTo>
                    <a:pt x="12" y="21"/>
                    <a:pt x="10" y="21"/>
                    <a:pt x="12" y="19"/>
                  </a:cubicBezTo>
                  <a:cubicBezTo>
                    <a:pt x="14" y="17"/>
                    <a:pt x="15" y="19"/>
                    <a:pt x="15" y="16"/>
                  </a:cubicBezTo>
                  <a:cubicBezTo>
                    <a:pt x="16" y="13"/>
                    <a:pt x="17" y="14"/>
                    <a:pt x="19" y="14"/>
                  </a:cubicBezTo>
                  <a:cubicBezTo>
                    <a:pt x="20" y="14"/>
                    <a:pt x="18" y="13"/>
                    <a:pt x="20" y="12"/>
                  </a:cubicBezTo>
                  <a:cubicBezTo>
                    <a:pt x="22" y="12"/>
                    <a:pt x="23" y="11"/>
                    <a:pt x="24" y="10"/>
                  </a:cubicBezTo>
                  <a:cubicBezTo>
                    <a:pt x="26" y="10"/>
                    <a:pt x="25" y="8"/>
                    <a:pt x="26" y="7"/>
                  </a:cubicBezTo>
                  <a:cubicBezTo>
                    <a:pt x="26" y="7"/>
                    <a:pt x="27" y="6"/>
                    <a:pt x="27" y="6"/>
                  </a:cubicBezTo>
                  <a:cubicBezTo>
                    <a:pt x="27" y="6"/>
                    <a:pt x="27" y="6"/>
                    <a:pt x="28" y="6"/>
                  </a:cubicBezTo>
                  <a:cubicBezTo>
                    <a:pt x="28" y="6"/>
                    <a:pt x="28" y="6"/>
                    <a:pt x="28" y="6"/>
                  </a:cubicBezTo>
                  <a:cubicBezTo>
                    <a:pt x="28" y="6"/>
                    <a:pt x="29" y="5"/>
                    <a:pt x="29" y="5"/>
                  </a:cubicBezTo>
                  <a:cubicBezTo>
                    <a:pt x="30" y="5"/>
                    <a:pt x="29" y="4"/>
                    <a:pt x="29" y="4"/>
                  </a:cubicBezTo>
                  <a:cubicBezTo>
                    <a:pt x="29" y="3"/>
                    <a:pt x="29" y="3"/>
                    <a:pt x="29"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36" name="Freeform 117"/>
            <p:cNvSpPr>
              <a:spLocks/>
            </p:cNvSpPr>
            <p:nvPr/>
          </p:nvSpPr>
          <p:spPr bwMode="auto">
            <a:xfrm>
              <a:off x="2920949" y="329037"/>
              <a:ext cx="1175573" cy="1474627"/>
            </a:xfrm>
            <a:custGeom>
              <a:avLst/>
              <a:gdLst>
                <a:gd name="T0" fmla="*/ 45 w 48"/>
                <a:gd name="T1" fmla="*/ 9 h 60"/>
                <a:gd name="T2" fmla="*/ 43 w 48"/>
                <a:gd name="T3" fmla="*/ 10 h 60"/>
                <a:gd name="T4" fmla="*/ 40 w 48"/>
                <a:gd name="T5" fmla="*/ 10 h 60"/>
                <a:gd name="T6" fmla="*/ 40 w 48"/>
                <a:gd name="T7" fmla="*/ 8 h 60"/>
                <a:gd name="T8" fmla="*/ 41 w 48"/>
                <a:gd name="T9" fmla="*/ 6 h 60"/>
                <a:gd name="T10" fmla="*/ 37 w 48"/>
                <a:gd name="T11" fmla="*/ 1 h 60"/>
                <a:gd name="T12" fmla="*/ 33 w 48"/>
                <a:gd name="T13" fmla="*/ 0 h 60"/>
                <a:gd name="T14" fmla="*/ 31 w 48"/>
                <a:gd name="T15" fmla="*/ 2 h 60"/>
                <a:gd name="T16" fmla="*/ 27 w 48"/>
                <a:gd name="T17" fmla="*/ 4 h 60"/>
                <a:gd name="T18" fmla="*/ 26 w 48"/>
                <a:gd name="T19" fmla="*/ 8 h 60"/>
                <a:gd name="T20" fmla="*/ 24 w 48"/>
                <a:gd name="T21" fmla="*/ 5 h 60"/>
                <a:gd name="T22" fmla="*/ 21 w 48"/>
                <a:gd name="T23" fmla="*/ 8 h 60"/>
                <a:gd name="T24" fmla="*/ 19 w 48"/>
                <a:gd name="T25" fmla="*/ 5 h 60"/>
                <a:gd name="T26" fmla="*/ 16 w 48"/>
                <a:gd name="T27" fmla="*/ 4 h 60"/>
                <a:gd name="T28" fmla="*/ 14 w 48"/>
                <a:gd name="T29" fmla="*/ 4 h 60"/>
                <a:gd name="T30" fmla="*/ 13 w 48"/>
                <a:gd name="T31" fmla="*/ 5 h 60"/>
                <a:gd name="T32" fmla="*/ 14 w 48"/>
                <a:gd name="T33" fmla="*/ 6 h 60"/>
                <a:gd name="T34" fmla="*/ 12 w 48"/>
                <a:gd name="T35" fmla="*/ 8 h 60"/>
                <a:gd name="T36" fmla="*/ 9 w 48"/>
                <a:gd name="T37" fmla="*/ 9 h 60"/>
                <a:gd name="T38" fmla="*/ 9 w 48"/>
                <a:gd name="T39" fmla="*/ 12 h 60"/>
                <a:gd name="T40" fmla="*/ 8 w 48"/>
                <a:gd name="T41" fmla="*/ 13 h 60"/>
                <a:gd name="T42" fmla="*/ 2 w 48"/>
                <a:gd name="T43" fmla="*/ 15 h 60"/>
                <a:gd name="T44" fmla="*/ 5 w 48"/>
                <a:gd name="T45" fmla="*/ 17 h 60"/>
                <a:gd name="T46" fmla="*/ 3 w 48"/>
                <a:gd name="T47" fmla="*/ 19 h 60"/>
                <a:gd name="T48" fmla="*/ 2 w 48"/>
                <a:gd name="T49" fmla="*/ 23 h 60"/>
                <a:gd name="T50" fmla="*/ 8 w 48"/>
                <a:gd name="T51" fmla="*/ 24 h 60"/>
                <a:gd name="T52" fmla="*/ 9 w 48"/>
                <a:gd name="T53" fmla="*/ 29 h 60"/>
                <a:gd name="T54" fmla="*/ 10 w 48"/>
                <a:gd name="T55" fmla="*/ 34 h 60"/>
                <a:gd name="T56" fmla="*/ 9 w 48"/>
                <a:gd name="T57" fmla="*/ 39 h 60"/>
                <a:gd name="T58" fmla="*/ 11 w 48"/>
                <a:gd name="T59" fmla="*/ 41 h 60"/>
                <a:gd name="T60" fmla="*/ 11 w 48"/>
                <a:gd name="T61" fmla="*/ 43 h 60"/>
                <a:gd name="T62" fmla="*/ 8 w 48"/>
                <a:gd name="T63" fmla="*/ 48 h 60"/>
                <a:gd name="T64" fmla="*/ 10 w 48"/>
                <a:gd name="T65" fmla="*/ 57 h 60"/>
                <a:gd name="T66" fmla="*/ 14 w 48"/>
                <a:gd name="T67" fmla="*/ 58 h 60"/>
                <a:gd name="T68" fmla="*/ 17 w 48"/>
                <a:gd name="T69" fmla="*/ 52 h 60"/>
                <a:gd name="T70" fmla="*/ 24 w 48"/>
                <a:gd name="T71" fmla="*/ 49 h 60"/>
                <a:gd name="T72" fmla="*/ 29 w 48"/>
                <a:gd name="T73" fmla="*/ 45 h 60"/>
                <a:gd name="T74" fmla="*/ 35 w 48"/>
                <a:gd name="T75" fmla="*/ 44 h 60"/>
                <a:gd name="T76" fmla="*/ 31 w 48"/>
                <a:gd name="T77" fmla="*/ 41 h 60"/>
                <a:gd name="T78" fmla="*/ 33 w 48"/>
                <a:gd name="T79" fmla="*/ 41 h 60"/>
                <a:gd name="T80" fmla="*/ 37 w 48"/>
                <a:gd name="T81" fmla="*/ 41 h 60"/>
                <a:gd name="T82" fmla="*/ 36 w 48"/>
                <a:gd name="T83" fmla="*/ 38 h 60"/>
                <a:gd name="T84" fmla="*/ 34 w 48"/>
                <a:gd name="T85" fmla="*/ 36 h 60"/>
                <a:gd name="T86" fmla="*/ 37 w 48"/>
                <a:gd name="T87" fmla="*/ 34 h 60"/>
                <a:gd name="T88" fmla="*/ 39 w 48"/>
                <a:gd name="T89" fmla="*/ 34 h 60"/>
                <a:gd name="T90" fmla="*/ 39 w 48"/>
                <a:gd name="T91" fmla="*/ 30 h 60"/>
                <a:gd name="T92" fmla="*/ 38 w 48"/>
                <a:gd name="T93" fmla="*/ 26 h 60"/>
                <a:gd name="T94" fmla="*/ 41 w 48"/>
                <a:gd name="T95" fmla="*/ 25 h 60"/>
                <a:gd name="T96" fmla="*/ 40 w 48"/>
                <a:gd name="T97" fmla="*/ 24 h 60"/>
                <a:gd name="T98" fmla="*/ 41 w 48"/>
                <a:gd name="T99" fmla="*/ 17 h 60"/>
                <a:gd name="T100" fmla="*/ 46 w 48"/>
                <a:gd name="T101" fmla="*/ 12 h 60"/>
                <a:gd name="T102" fmla="*/ 45 w 48"/>
                <a:gd name="T103" fmla="*/ 9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8" h="60">
                  <a:moveTo>
                    <a:pt x="45" y="9"/>
                  </a:moveTo>
                  <a:cubicBezTo>
                    <a:pt x="44" y="9"/>
                    <a:pt x="44" y="11"/>
                    <a:pt x="43" y="10"/>
                  </a:cubicBezTo>
                  <a:cubicBezTo>
                    <a:pt x="41" y="9"/>
                    <a:pt x="41" y="9"/>
                    <a:pt x="40" y="10"/>
                  </a:cubicBezTo>
                  <a:cubicBezTo>
                    <a:pt x="39" y="11"/>
                    <a:pt x="39" y="8"/>
                    <a:pt x="40" y="8"/>
                  </a:cubicBezTo>
                  <a:cubicBezTo>
                    <a:pt x="40" y="8"/>
                    <a:pt x="42" y="6"/>
                    <a:pt x="41" y="6"/>
                  </a:cubicBezTo>
                  <a:cubicBezTo>
                    <a:pt x="40" y="5"/>
                    <a:pt x="40" y="3"/>
                    <a:pt x="37" y="1"/>
                  </a:cubicBezTo>
                  <a:cubicBezTo>
                    <a:pt x="34" y="0"/>
                    <a:pt x="34" y="0"/>
                    <a:pt x="33" y="0"/>
                  </a:cubicBezTo>
                  <a:cubicBezTo>
                    <a:pt x="32" y="0"/>
                    <a:pt x="32" y="2"/>
                    <a:pt x="31" y="2"/>
                  </a:cubicBezTo>
                  <a:cubicBezTo>
                    <a:pt x="30" y="2"/>
                    <a:pt x="29" y="2"/>
                    <a:pt x="27" y="4"/>
                  </a:cubicBezTo>
                  <a:cubicBezTo>
                    <a:pt x="25" y="5"/>
                    <a:pt x="26" y="5"/>
                    <a:pt x="26" y="8"/>
                  </a:cubicBezTo>
                  <a:cubicBezTo>
                    <a:pt x="25" y="9"/>
                    <a:pt x="25" y="7"/>
                    <a:pt x="24" y="5"/>
                  </a:cubicBezTo>
                  <a:cubicBezTo>
                    <a:pt x="23" y="3"/>
                    <a:pt x="23" y="7"/>
                    <a:pt x="21" y="8"/>
                  </a:cubicBezTo>
                  <a:cubicBezTo>
                    <a:pt x="20" y="8"/>
                    <a:pt x="21" y="6"/>
                    <a:pt x="19" y="5"/>
                  </a:cubicBezTo>
                  <a:cubicBezTo>
                    <a:pt x="18" y="4"/>
                    <a:pt x="17" y="5"/>
                    <a:pt x="16" y="4"/>
                  </a:cubicBezTo>
                  <a:cubicBezTo>
                    <a:pt x="15" y="4"/>
                    <a:pt x="15" y="3"/>
                    <a:pt x="14" y="4"/>
                  </a:cubicBezTo>
                  <a:cubicBezTo>
                    <a:pt x="14" y="4"/>
                    <a:pt x="13" y="4"/>
                    <a:pt x="13" y="5"/>
                  </a:cubicBezTo>
                  <a:cubicBezTo>
                    <a:pt x="13" y="6"/>
                    <a:pt x="14" y="6"/>
                    <a:pt x="14" y="6"/>
                  </a:cubicBezTo>
                  <a:cubicBezTo>
                    <a:pt x="14" y="6"/>
                    <a:pt x="13" y="7"/>
                    <a:pt x="12" y="8"/>
                  </a:cubicBezTo>
                  <a:cubicBezTo>
                    <a:pt x="11" y="8"/>
                    <a:pt x="10" y="9"/>
                    <a:pt x="9" y="9"/>
                  </a:cubicBezTo>
                  <a:cubicBezTo>
                    <a:pt x="8" y="9"/>
                    <a:pt x="8" y="10"/>
                    <a:pt x="9" y="12"/>
                  </a:cubicBezTo>
                  <a:cubicBezTo>
                    <a:pt x="10" y="14"/>
                    <a:pt x="9" y="13"/>
                    <a:pt x="8" y="13"/>
                  </a:cubicBezTo>
                  <a:cubicBezTo>
                    <a:pt x="7" y="13"/>
                    <a:pt x="5" y="12"/>
                    <a:pt x="2" y="15"/>
                  </a:cubicBezTo>
                  <a:cubicBezTo>
                    <a:pt x="0" y="18"/>
                    <a:pt x="3" y="17"/>
                    <a:pt x="5" y="17"/>
                  </a:cubicBezTo>
                  <a:cubicBezTo>
                    <a:pt x="7" y="18"/>
                    <a:pt x="5" y="19"/>
                    <a:pt x="3" y="19"/>
                  </a:cubicBezTo>
                  <a:cubicBezTo>
                    <a:pt x="1" y="19"/>
                    <a:pt x="1" y="21"/>
                    <a:pt x="2" y="23"/>
                  </a:cubicBezTo>
                  <a:cubicBezTo>
                    <a:pt x="3" y="24"/>
                    <a:pt x="5" y="23"/>
                    <a:pt x="8" y="24"/>
                  </a:cubicBezTo>
                  <a:cubicBezTo>
                    <a:pt x="12" y="24"/>
                    <a:pt x="9" y="27"/>
                    <a:pt x="9" y="29"/>
                  </a:cubicBezTo>
                  <a:cubicBezTo>
                    <a:pt x="9" y="31"/>
                    <a:pt x="10" y="32"/>
                    <a:pt x="10" y="34"/>
                  </a:cubicBezTo>
                  <a:cubicBezTo>
                    <a:pt x="10" y="35"/>
                    <a:pt x="9" y="38"/>
                    <a:pt x="9" y="39"/>
                  </a:cubicBezTo>
                  <a:cubicBezTo>
                    <a:pt x="9" y="40"/>
                    <a:pt x="11" y="40"/>
                    <a:pt x="11" y="41"/>
                  </a:cubicBezTo>
                  <a:cubicBezTo>
                    <a:pt x="11" y="42"/>
                    <a:pt x="11" y="42"/>
                    <a:pt x="11" y="43"/>
                  </a:cubicBezTo>
                  <a:cubicBezTo>
                    <a:pt x="10" y="46"/>
                    <a:pt x="9" y="46"/>
                    <a:pt x="8" y="48"/>
                  </a:cubicBezTo>
                  <a:cubicBezTo>
                    <a:pt x="7" y="51"/>
                    <a:pt x="8" y="53"/>
                    <a:pt x="10" y="57"/>
                  </a:cubicBezTo>
                  <a:cubicBezTo>
                    <a:pt x="11" y="60"/>
                    <a:pt x="12" y="58"/>
                    <a:pt x="14" y="58"/>
                  </a:cubicBezTo>
                  <a:cubicBezTo>
                    <a:pt x="16" y="59"/>
                    <a:pt x="16" y="54"/>
                    <a:pt x="17" y="52"/>
                  </a:cubicBezTo>
                  <a:cubicBezTo>
                    <a:pt x="19" y="49"/>
                    <a:pt x="21" y="50"/>
                    <a:pt x="24" y="49"/>
                  </a:cubicBezTo>
                  <a:cubicBezTo>
                    <a:pt x="28" y="48"/>
                    <a:pt x="26" y="46"/>
                    <a:pt x="29" y="45"/>
                  </a:cubicBezTo>
                  <a:cubicBezTo>
                    <a:pt x="32" y="44"/>
                    <a:pt x="33" y="45"/>
                    <a:pt x="35" y="44"/>
                  </a:cubicBezTo>
                  <a:cubicBezTo>
                    <a:pt x="36" y="43"/>
                    <a:pt x="32" y="42"/>
                    <a:pt x="31" y="41"/>
                  </a:cubicBezTo>
                  <a:cubicBezTo>
                    <a:pt x="30" y="40"/>
                    <a:pt x="31" y="40"/>
                    <a:pt x="33" y="41"/>
                  </a:cubicBezTo>
                  <a:cubicBezTo>
                    <a:pt x="34" y="41"/>
                    <a:pt x="34" y="41"/>
                    <a:pt x="37" y="41"/>
                  </a:cubicBezTo>
                  <a:cubicBezTo>
                    <a:pt x="39" y="40"/>
                    <a:pt x="37" y="39"/>
                    <a:pt x="36" y="38"/>
                  </a:cubicBezTo>
                  <a:cubicBezTo>
                    <a:pt x="35" y="36"/>
                    <a:pt x="35" y="37"/>
                    <a:pt x="34" y="36"/>
                  </a:cubicBezTo>
                  <a:cubicBezTo>
                    <a:pt x="34" y="35"/>
                    <a:pt x="35" y="33"/>
                    <a:pt x="37" y="34"/>
                  </a:cubicBezTo>
                  <a:cubicBezTo>
                    <a:pt x="38" y="34"/>
                    <a:pt x="38" y="35"/>
                    <a:pt x="39" y="34"/>
                  </a:cubicBezTo>
                  <a:cubicBezTo>
                    <a:pt x="39" y="33"/>
                    <a:pt x="38" y="31"/>
                    <a:pt x="39" y="30"/>
                  </a:cubicBezTo>
                  <a:cubicBezTo>
                    <a:pt x="41" y="28"/>
                    <a:pt x="40" y="28"/>
                    <a:pt x="38" y="26"/>
                  </a:cubicBezTo>
                  <a:cubicBezTo>
                    <a:pt x="37" y="25"/>
                    <a:pt x="39" y="25"/>
                    <a:pt x="41" y="25"/>
                  </a:cubicBezTo>
                  <a:cubicBezTo>
                    <a:pt x="42" y="24"/>
                    <a:pt x="41" y="24"/>
                    <a:pt x="40" y="24"/>
                  </a:cubicBezTo>
                  <a:cubicBezTo>
                    <a:pt x="39" y="23"/>
                    <a:pt x="40" y="20"/>
                    <a:pt x="41" y="17"/>
                  </a:cubicBezTo>
                  <a:cubicBezTo>
                    <a:pt x="42" y="15"/>
                    <a:pt x="44" y="15"/>
                    <a:pt x="46" y="12"/>
                  </a:cubicBezTo>
                  <a:cubicBezTo>
                    <a:pt x="48" y="11"/>
                    <a:pt x="47" y="10"/>
                    <a:pt x="45" y="9"/>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40" name="Freeform 121"/>
            <p:cNvSpPr>
              <a:spLocks/>
            </p:cNvSpPr>
            <p:nvPr/>
          </p:nvSpPr>
          <p:spPr bwMode="auto">
            <a:xfrm>
              <a:off x="2817828" y="2082089"/>
              <a:ext cx="195933" cy="195933"/>
            </a:xfrm>
            <a:custGeom>
              <a:avLst/>
              <a:gdLst>
                <a:gd name="T0" fmla="*/ 2 w 8"/>
                <a:gd name="T1" fmla="*/ 5 h 8"/>
                <a:gd name="T2" fmla="*/ 3 w 8"/>
                <a:gd name="T3" fmla="*/ 3 h 8"/>
                <a:gd name="T4" fmla="*/ 5 w 8"/>
                <a:gd name="T5" fmla="*/ 0 h 8"/>
                <a:gd name="T6" fmla="*/ 4 w 8"/>
                <a:gd name="T7" fmla="*/ 3 h 8"/>
                <a:gd name="T8" fmla="*/ 6 w 8"/>
                <a:gd name="T9" fmla="*/ 4 h 8"/>
                <a:gd name="T10" fmla="*/ 8 w 8"/>
                <a:gd name="T11" fmla="*/ 5 h 8"/>
                <a:gd name="T12" fmla="*/ 7 w 8"/>
                <a:gd name="T13" fmla="*/ 8 h 8"/>
                <a:gd name="T14" fmla="*/ 2 w 8"/>
                <a:gd name="T15" fmla="*/ 7 h 8"/>
                <a:gd name="T16" fmla="*/ 0 w 8"/>
                <a:gd name="T17" fmla="*/ 7 h 8"/>
                <a:gd name="T18" fmla="*/ 2 w 8"/>
                <a:gd name="T19"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8">
                  <a:moveTo>
                    <a:pt x="2" y="5"/>
                  </a:moveTo>
                  <a:cubicBezTo>
                    <a:pt x="2" y="4"/>
                    <a:pt x="2" y="4"/>
                    <a:pt x="3" y="3"/>
                  </a:cubicBezTo>
                  <a:cubicBezTo>
                    <a:pt x="4" y="1"/>
                    <a:pt x="5" y="0"/>
                    <a:pt x="5" y="0"/>
                  </a:cubicBezTo>
                  <a:cubicBezTo>
                    <a:pt x="6" y="0"/>
                    <a:pt x="4" y="2"/>
                    <a:pt x="4" y="3"/>
                  </a:cubicBezTo>
                  <a:cubicBezTo>
                    <a:pt x="5" y="3"/>
                    <a:pt x="5" y="3"/>
                    <a:pt x="6" y="4"/>
                  </a:cubicBezTo>
                  <a:cubicBezTo>
                    <a:pt x="7" y="4"/>
                    <a:pt x="8" y="4"/>
                    <a:pt x="8" y="5"/>
                  </a:cubicBezTo>
                  <a:cubicBezTo>
                    <a:pt x="8" y="7"/>
                    <a:pt x="8" y="8"/>
                    <a:pt x="7" y="8"/>
                  </a:cubicBezTo>
                  <a:cubicBezTo>
                    <a:pt x="5" y="8"/>
                    <a:pt x="3" y="7"/>
                    <a:pt x="2" y="7"/>
                  </a:cubicBezTo>
                  <a:cubicBezTo>
                    <a:pt x="2" y="7"/>
                    <a:pt x="0" y="7"/>
                    <a:pt x="0" y="7"/>
                  </a:cubicBezTo>
                  <a:cubicBezTo>
                    <a:pt x="0" y="7"/>
                    <a:pt x="1" y="5"/>
                    <a:pt x="2" y="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41" name="Freeform 122"/>
            <p:cNvSpPr>
              <a:spLocks/>
            </p:cNvSpPr>
            <p:nvPr/>
          </p:nvSpPr>
          <p:spPr bwMode="auto">
            <a:xfrm>
              <a:off x="4591504" y="2649253"/>
              <a:ext cx="103121" cy="41248"/>
            </a:xfrm>
            <a:custGeom>
              <a:avLst/>
              <a:gdLst>
                <a:gd name="T0" fmla="*/ 1 w 4"/>
                <a:gd name="T1" fmla="*/ 0 h 2"/>
                <a:gd name="T2" fmla="*/ 2 w 4"/>
                <a:gd name="T3" fmla="*/ 0 h 2"/>
                <a:gd name="T4" fmla="*/ 3 w 4"/>
                <a:gd name="T5" fmla="*/ 0 h 2"/>
                <a:gd name="T6" fmla="*/ 4 w 4"/>
                <a:gd name="T7" fmla="*/ 1 h 2"/>
                <a:gd name="T8" fmla="*/ 4 w 4"/>
                <a:gd name="T9" fmla="*/ 2 h 2"/>
                <a:gd name="T10" fmla="*/ 3 w 4"/>
                <a:gd name="T11" fmla="*/ 2 h 2"/>
                <a:gd name="T12" fmla="*/ 2 w 4"/>
                <a:gd name="T13" fmla="*/ 1 h 2"/>
                <a:gd name="T14" fmla="*/ 1 w 4"/>
                <a:gd name="T15" fmla="*/ 0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2">
                  <a:moveTo>
                    <a:pt x="1" y="0"/>
                  </a:moveTo>
                  <a:cubicBezTo>
                    <a:pt x="1" y="0"/>
                    <a:pt x="1" y="0"/>
                    <a:pt x="2" y="0"/>
                  </a:cubicBezTo>
                  <a:cubicBezTo>
                    <a:pt x="2" y="1"/>
                    <a:pt x="3" y="1"/>
                    <a:pt x="3" y="0"/>
                  </a:cubicBezTo>
                  <a:cubicBezTo>
                    <a:pt x="3" y="0"/>
                    <a:pt x="4" y="1"/>
                    <a:pt x="4" y="1"/>
                  </a:cubicBezTo>
                  <a:cubicBezTo>
                    <a:pt x="4" y="1"/>
                    <a:pt x="4" y="2"/>
                    <a:pt x="4" y="2"/>
                  </a:cubicBezTo>
                  <a:cubicBezTo>
                    <a:pt x="3" y="2"/>
                    <a:pt x="3" y="2"/>
                    <a:pt x="3" y="2"/>
                  </a:cubicBezTo>
                  <a:cubicBezTo>
                    <a:pt x="2" y="2"/>
                    <a:pt x="2" y="1"/>
                    <a:pt x="2" y="1"/>
                  </a:cubicBezTo>
                  <a:cubicBezTo>
                    <a:pt x="1" y="1"/>
                    <a:pt x="0" y="1"/>
                    <a:pt x="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42" name="Freeform 123"/>
            <p:cNvSpPr>
              <a:spLocks/>
            </p:cNvSpPr>
            <p:nvPr/>
          </p:nvSpPr>
          <p:spPr bwMode="auto">
            <a:xfrm>
              <a:off x="4488383" y="2473945"/>
              <a:ext cx="51563" cy="72187"/>
            </a:xfrm>
            <a:custGeom>
              <a:avLst/>
              <a:gdLst>
                <a:gd name="T0" fmla="*/ 0 w 2"/>
                <a:gd name="T1" fmla="*/ 1 h 3"/>
                <a:gd name="T2" fmla="*/ 1 w 2"/>
                <a:gd name="T3" fmla="*/ 1 h 3"/>
                <a:gd name="T4" fmla="*/ 1 w 2"/>
                <a:gd name="T5" fmla="*/ 1 h 3"/>
                <a:gd name="T6" fmla="*/ 2 w 2"/>
                <a:gd name="T7" fmla="*/ 2 h 3"/>
                <a:gd name="T8" fmla="*/ 1 w 2"/>
                <a:gd name="T9" fmla="*/ 3 h 3"/>
                <a:gd name="T10" fmla="*/ 0 w 2"/>
                <a:gd name="T11" fmla="*/ 2 h 3"/>
                <a:gd name="T12" fmla="*/ 0 w 2"/>
                <a:gd name="T13" fmla="*/ 2 h 3"/>
                <a:gd name="T14" fmla="*/ 0 w 2"/>
                <a:gd name="T15" fmla="*/ 1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3">
                  <a:moveTo>
                    <a:pt x="0" y="1"/>
                  </a:moveTo>
                  <a:cubicBezTo>
                    <a:pt x="1" y="1"/>
                    <a:pt x="1" y="1"/>
                    <a:pt x="1" y="1"/>
                  </a:cubicBezTo>
                  <a:cubicBezTo>
                    <a:pt x="1" y="1"/>
                    <a:pt x="1" y="0"/>
                    <a:pt x="1" y="1"/>
                  </a:cubicBezTo>
                  <a:cubicBezTo>
                    <a:pt x="2" y="1"/>
                    <a:pt x="2" y="2"/>
                    <a:pt x="2" y="2"/>
                  </a:cubicBezTo>
                  <a:cubicBezTo>
                    <a:pt x="1" y="3"/>
                    <a:pt x="1" y="3"/>
                    <a:pt x="1" y="3"/>
                  </a:cubicBezTo>
                  <a:cubicBezTo>
                    <a:pt x="1" y="3"/>
                    <a:pt x="1" y="3"/>
                    <a:pt x="0" y="2"/>
                  </a:cubicBezTo>
                  <a:cubicBezTo>
                    <a:pt x="0" y="2"/>
                    <a:pt x="0" y="2"/>
                    <a:pt x="0" y="2"/>
                  </a:cubicBezTo>
                  <a:cubicBezTo>
                    <a:pt x="0" y="1"/>
                    <a:pt x="0" y="1"/>
                    <a:pt x="0"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43" name="Freeform 124"/>
            <p:cNvSpPr>
              <a:spLocks/>
            </p:cNvSpPr>
            <p:nvPr/>
          </p:nvSpPr>
          <p:spPr bwMode="auto">
            <a:xfrm>
              <a:off x="4488383" y="2566756"/>
              <a:ext cx="51563" cy="82497"/>
            </a:xfrm>
            <a:custGeom>
              <a:avLst/>
              <a:gdLst>
                <a:gd name="T0" fmla="*/ 0 w 2"/>
                <a:gd name="T1" fmla="*/ 0 h 3"/>
                <a:gd name="T2" fmla="*/ 1 w 2"/>
                <a:gd name="T3" fmla="*/ 0 h 3"/>
                <a:gd name="T4" fmla="*/ 2 w 2"/>
                <a:gd name="T5" fmla="*/ 0 h 3"/>
                <a:gd name="T6" fmla="*/ 2 w 2"/>
                <a:gd name="T7" fmla="*/ 2 h 3"/>
                <a:gd name="T8" fmla="*/ 1 w 2"/>
                <a:gd name="T9" fmla="*/ 2 h 3"/>
                <a:gd name="T10" fmla="*/ 1 w 2"/>
                <a:gd name="T11" fmla="*/ 2 h 3"/>
                <a:gd name="T12" fmla="*/ 0 w 2"/>
                <a:gd name="T13" fmla="*/ 1 h 3"/>
                <a:gd name="T14" fmla="*/ 0 w 2"/>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3">
                  <a:moveTo>
                    <a:pt x="0" y="0"/>
                  </a:moveTo>
                  <a:cubicBezTo>
                    <a:pt x="0" y="0"/>
                    <a:pt x="1" y="0"/>
                    <a:pt x="1" y="0"/>
                  </a:cubicBezTo>
                  <a:cubicBezTo>
                    <a:pt x="1" y="0"/>
                    <a:pt x="2" y="0"/>
                    <a:pt x="2" y="0"/>
                  </a:cubicBezTo>
                  <a:cubicBezTo>
                    <a:pt x="2" y="1"/>
                    <a:pt x="2" y="1"/>
                    <a:pt x="2" y="2"/>
                  </a:cubicBezTo>
                  <a:cubicBezTo>
                    <a:pt x="1" y="2"/>
                    <a:pt x="1" y="2"/>
                    <a:pt x="1" y="2"/>
                  </a:cubicBezTo>
                  <a:cubicBezTo>
                    <a:pt x="1" y="2"/>
                    <a:pt x="1" y="3"/>
                    <a:pt x="1" y="2"/>
                  </a:cubicBezTo>
                  <a:cubicBezTo>
                    <a:pt x="0" y="2"/>
                    <a:pt x="1" y="2"/>
                    <a:pt x="0" y="1"/>
                  </a:cubicBezTo>
                  <a:cubicBezTo>
                    <a:pt x="0" y="1"/>
                    <a:pt x="0" y="0"/>
                    <a:pt x="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46" name="Freeform 127"/>
            <p:cNvSpPr>
              <a:spLocks/>
            </p:cNvSpPr>
            <p:nvPr/>
          </p:nvSpPr>
          <p:spPr bwMode="auto">
            <a:xfrm>
              <a:off x="5818635" y="329037"/>
              <a:ext cx="103121" cy="123745"/>
            </a:xfrm>
            <a:custGeom>
              <a:avLst/>
              <a:gdLst>
                <a:gd name="T0" fmla="*/ 0 w 4"/>
                <a:gd name="T1" fmla="*/ 4 h 5"/>
                <a:gd name="T2" fmla="*/ 0 w 4"/>
                <a:gd name="T3" fmla="*/ 2 h 5"/>
                <a:gd name="T4" fmla="*/ 0 w 4"/>
                <a:gd name="T5" fmla="*/ 1 h 5"/>
                <a:gd name="T6" fmla="*/ 2 w 4"/>
                <a:gd name="T7" fmla="*/ 1 h 5"/>
                <a:gd name="T8" fmla="*/ 3 w 4"/>
                <a:gd name="T9" fmla="*/ 2 h 5"/>
                <a:gd name="T10" fmla="*/ 3 w 4"/>
                <a:gd name="T11" fmla="*/ 4 h 5"/>
                <a:gd name="T12" fmla="*/ 2 w 4"/>
                <a:gd name="T13" fmla="*/ 4 h 5"/>
                <a:gd name="T14" fmla="*/ 0 w 4"/>
                <a:gd name="T15" fmla="*/ 4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5">
                  <a:moveTo>
                    <a:pt x="0" y="4"/>
                  </a:moveTo>
                  <a:cubicBezTo>
                    <a:pt x="0" y="3"/>
                    <a:pt x="0" y="3"/>
                    <a:pt x="0" y="2"/>
                  </a:cubicBezTo>
                  <a:cubicBezTo>
                    <a:pt x="0" y="2"/>
                    <a:pt x="0" y="1"/>
                    <a:pt x="0" y="1"/>
                  </a:cubicBezTo>
                  <a:cubicBezTo>
                    <a:pt x="1" y="0"/>
                    <a:pt x="1" y="1"/>
                    <a:pt x="2" y="1"/>
                  </a:cubicBezTo>
                  <a:cubicBezTo>
                    <a:pt x="2" y="1"/>
                    <a:pt x="2" y="1"/>
                    <a:pt x="3" y="2"/>
                  </a:cubicBezTo>
                  <a:cubicBezTo>
                    <a:pt x="4" y="3"/>
                    <a:pt x="4" y="3"/>
                    <a:pt x="3" y="4"/>
                  </a:cubicBezTo>
                  <a:cubicBezTo>
                    <a:pt x="2" y="4"/>
                    <a:pt x="3" y="5"/>
                    <a:pt x="2" y="4"/>
                  </a:cubicBezTo>
                  <a:cubicBezTo>
                    <a:pt x="1" y="4"/>
                    <a:pt x="0" y="4"/>
                    <a:pt x="0"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47" name="Freeform 128"/>
            <p:cNvSpPr>
              <a:spLocks/>
            </p:cNvSpPr>
            <p:nvPr/>
          </p:nvSpPr>
          <p:spPr bwMode="auto">
            <a:xfrm>
              <a:off x="5890822" y="401224"/>
              <a:ext cx="154684" cy="154684"/>
            </a:xfrm>
            <a:custGeom>
              <a:avLst/>
              <a:gdLst>
                <a:gd name="T0" fmla="*/ 0 w 6"/>
                <a:gd name="T1" fmla="*/ 3 h 6"/>
                <a:gd name="T2" fmla="*/ 0 w 6"/>
                <a:gd name="T3" fmla="*/ 2 h 6"/>
                <a:gd name="T4" fmla="*/ 2 w 6"/>
                <a:gd name="T5" fmla="*/ 1 h 6"/>
                <a:gd name="T6" fmla="*/ 3 w 6"/>
                <a:gd name="T7" fmla="*/ 1 h 6"/>
                <a:gd name="T8" fmla="*/ 4 w 6"/>
                <a:gd name="T9" fmla="*/ 2 h 6"/>
                <a:gd name="T10" fmla="*/ 5 w 6"/>
                <a:gd name="T11" fmla="*/ 3 h 6"/>
                <a:gd name="T12" fmla="*/ 4 w 6"/>
                <a:gd name="T13" fmla="*/ 5 h 6"/>
                <a:gd name="T14" fmla="*/ 2 w 6"/>
                <a:gd name="T15" fmla="*/ 5 h 6"/>
                <a:gd name="T16" fmla="*/ 0 w 6"/>
                <a:gd name="T17" fmla="*/ 3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6">
                  <a:moveTo>
                    <a:pt x="0" y="3"/>
                  </a:moveTo>
                  <a:cubicBezTo>
                    <a:pt x="0" y="3"/>
                    <a:pt x="0" y="2"/>
                    <a:pt x="0" y="2"/>
                  </a:cubicBezTo>
                  <a:cubicBezTo>
                    <a:pt x="1" y="1"/>
                    <a:pt x="1" y="0"/>
                    <a:pt x="2" y="1"/>
                  </a:cubicBezTo>
                  <a:cubicBezTo>
                    <a:pt x="2" y="2"/>
                    <a:pt x="1" y="1"/>
                    <a:pt x="3" y="1"/>
                  </a:cubicBezTo>
                  <a:cubicBezTo>
                    <a:pt x="4" y="1"/>
                    <a:pt x="4" y="2"/>
                    <a:pt x="4" y="2"/>
                  </a:cubicBezTo>
                  <a:cubicBezTo>
                    <a:pt x="4" y="3"/>
                    <a:pt x="5" y="2"/>
                    <a:pt x="5" y="3"/>
                  </a:cubicBezTo>
                  <a:cubicBezTo>
                    <a:pt x="5" y="5"/>
                    <a:pt x="6" y="5"/>
                    <a:pt x="4" y="5"/>
                  </a:cubicBezTo>
                  <a:cubicBezTo>
                    <a:pt x="3" y="5"/>
                    <a:pt x="3" y="6"/>
                    <a:pt x="2" y="5"/>
                  </a:cubicBezTo>
                  <a:cubicBezTo>
                    <a:pt x="0" y="5"/>
                    <a:pt x="0" y="3"/>
                    <a:pt x="0"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48" name="Freeform 129"/>
            <p:cNvSpPr>
              <a:spLocks/>
            </p:cNvSpPr>
            <p:nvPr/>
          </p:nvSpPr>
          <p:spPr bwMode="auto">
            <a:xfrm>
              <a:off x="6045498" y="452782"/>
              <a:ext cx="123745" cy="123745"/>
            </a:xfrm>
            <a:custGeom>
              <a:avLst/>
              <a:gdLst>
                <a:gd name="T0" fmla="*/ 1 w 5"/>
                <a:gd name="T1" fmla="*/ 3 h 5"/>
                <a:gd name="T2" fmla="*/ 1 w 5"/>
                <a:gd name="T3" fmla="*/ 5 h 5"/>
                <a:gd name="T4" fmla="*/ 2 w 5"/>
                <a:gd name="T5" fmla="*/ 5 h 5"/>
                <a:gd name="T6" fmla="*/ 4 w 5"/>
                <a:gd name="T7" fmla="*/ 3 h 5"/>
                <a:gd name="T8" fmla="*/ 2 w 5"/>
                <a:gd name="T9" fmla="*/ 1 h 5"/>
                <a:gd name="T10" fmla="*/ 1 w 5"/>
                <a:gd name="T11" fmla="*/ 0 h 5"/>
                <a:gd name="T12" fmla="*/ 1 w 5"/>
                <a:gd name="T13" fmla="*/ 3 h 5"/>
              </a:gdLst>
              <a:ahLst/>
              <a:cxnLst>
                <a:cxn ang="0">
                  <a:pos x="T0" y="T1"/>
                </a:cxn>
                <a:cxn ang="0">
                  <a:pos x="T2" y="T3"/>
                </a:cxn>
                <a:cxn ang="0">
                  <a:pos x="T4" y="T5"/>
                </a:cxn>
                <a:cxn ang="0">
                  <a:pos x="T6" y="T7"/>
                </a:cxn>
                <a:cxn ang="0">
                  <a:pos x="T8" y="T9"/>
                </a:cxn>
                <a:cxn ang="0">
                  <a:pos x="T10" y="T11"/>
                </a:cxn>
                <a:cxn ang="0">
                  <a:pos x="T12" y="T13"/>
                </a:cxn>
              </a:cxnLst>
              <a:rect l="0" t="0" r="r" b="b"/>
              <a:pathLst>
                <a:path w="5" h="5">
                  <a:moveTo>
                    <a:pt x="1" y="3"/>
                  </a:moveTo>
                  <a:cubicBezTo>
                    <a:pt x="1" y="3"/>
                    <a:pt x="0" y="5"/>
                    <a:pt x="1" y="5"/>
                  </a:cubicBezTo>
                  <a:cubicBezTo>
                    <a:pt x="2" y="5"/>
                    <a:pt x="1" y="5"/>
                    <a:pt x="2" y="5"/>
                  </a:cubicBezTo>
                  <a:cubicBezTo>
                    <a:pt x="3" y="4"/>
                    <a:pt x="5" y="3"/>
                    <a:pt x="4" y="3"/>
                  </a:cubicBezTo>
                  <a:cubicBezTo>
                    <a:pt x="4" y="2"/>
                    <a:pt x="2" y="1"/>
                    <a:pt x="2" y="1"/>
                  </a:cubicBezTo>
                  <a:cubicBezTo>
                    <a:pt x="2" y="1"/>
                    <a:pt x="2" y="0"/>
                    <a:pt x="1" y="0"/>
                  </a:cubicBezTo>
                  <a:cubicBezTo>
                    <a:pt x="0" y="1"/>
                    <a:pt x="1" y="3"/>
                    <a:pt x="1"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49" name="Freeform 130"/>
            <p:cNvSpPr>
              <a:spLocks/>
            </p:cNvSpPr>
            <p:nvPr/>
          </p:nvSpPr>
          <p:spPr bwMode="auto">
            <a:xfrm>
              <a:off x="6932336" y="401224"/>
              <a:ext cx="164994" cy="154684"/>
            </a:xfrm>
            <a:custGeom>
              <a:avLst/>
              <a:gdLst>
                <a:gd name="T0" fmla="*/ 0 w 7"/>
                <a:gd name="T1" fmla="*/ 3 h 6"/>
                <a:gd name="T2" fmla="*/ 0 w 7"/>
                <a:gd name="T3" fmla="*/ 1 h 6"/>
                <a:gd name="T4" fmla="*/ 2 w 7"/>
                <a:gd name="T5" fmla="*/ 1 h 6"/>
                <a:gd name="T6" fmla="*/ 4 w 7"/>
                <a:gd name="T7" fmla="*/ 2 h 6"/>
                <a:gd name="T8" fmla="*/ 4 w 7"/>
                <a:gd name="T9" fmla="*/ 1 h 6"/>
                <a:gd name="T10" fmla="*/ 4 w 7"/>
                <a:gd name="T11" fmla="*/ 1 h 6"/>
                <a:gd name="T12" fmla="*/ 6 w 7"/>
                <a:gd name="T13" fmla="*/ 3 h 6"/>
                <a:gd name="T14" fmla="*/ 7 w 7"/>
                <a:gd name="T15" fmla="*/ 4 h 6"/>
                <a:gd name="T16" fmla="*/ 5 w 7"/>
                <a:gd name="T17" fmla="*/ 5 h 6"/>
                <a:gd name="T18" fmla="*/ 4 w 7"/>
                <a:gd name="T19" fmla="*/ 5 h 6"/>
                <a:gd name="T20" fmla="*/ 3 w 7"/>
                <a:gd name="T21" fmla="*/ 6 h 6"/>
                <a:gd name="T22" fmla="*/ 2 w 7"/>
                <a:gd name="T23" fmla="*/ 5 h 6"/>
                <a:gd name="T24" fmla="*/ 1 w 7"/>
                <a:gd name="T25" fmla="*/ 4 h 6"/>
                <a:gd name="T26" fmla="*/ 1 w 7"/>
                <a:gd name="T27" fmla="*/ 3 h 6"/>
                <a:gd name="T28" fmla="*/ 0 w 7"/>
                <a:gd name="T29" fmla="*/ 3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 h="6">
                  <a:moveTo>
                    <a:pt x="0" y="3"/>
                  </a:moveTo>
                  <a:cubicBezTo>
                    <a:pt x="0" y="3"/>
                    <a:pt x="0" y="2"/>
                    <a:pt x="0" y="1"/>
                  </a:cubicBezTo>
                  <a:cubicBezTo>
                    <a:pt x="1" y="1"/>
                    <a:pt x="2" y="1"/>
                    <a:pt x="2" y="1"/>
                  </a:cubicBezTo>
                  <a:cubicBezTo>
                    <a:pt x="3" y="2"/>
                    <a:pt x="4" y="3"/>
                    <a:pt x="4" y="2"/>
                  </a:cubicBezTo>
                  <a:cubicBezTo>
                    <a:pt x="3" y="1"/>
                    <a:pt x="3" y="0"/>
                    <a:pt x="4" y="1"/>
                  </a:cubicBezTo>
                  <a:cubicBezTo>
                    <a:pt x="4" y="1"/>
                    <a:pt x="4" y="0"/>
                    <a:pt x="4" y="1"/>
                  </a:cubicBezTo>
                  <a:cubicBezTo>
                    <a:pt x="5" y="2"/>
                    <a:pt x="5" y="3"/>
                    <a:pt x="6" y="3"/>
                  </a:cubicBezTo>
                  <a:cubicBezTo>
                    <a:pt x="6" y="3"/>
                    <a:pt x="7" y="4"/>
                    <a:pt x="7" y="4"/>
                  </a:cubicBezTo>
                  <a:cubicBezTo>
                    <a:pt x="6" y="4"/>
                    <a:pt x="5" y="4"/>
                    <a:pt x="5" y="5"/>
                  </a:cubicBezTo>
                  <a:cubicBezTo>
                    <a:pt x="5" y="5"/>
                    <a:pt x="4" y="4"/>
                    <a:pt x="4" y="5"/>
                  </a:cubicBezTo>
                  <a:cubicBezTo>
                    <a:pt x="5" y="5"/>
                    <a:pt x="4" y="6"/>
                    <a:pt x="3" y="6"/>
                  </a:cubicBezTo>
                  <a:cubicBezTo>
                    <a:pt x="3" y="6"/>
                    <a:pt x="3" y="6"/>
                    <a:pt x="2" y="5"/>
                  </a:cubicBezTo>
                  <a:cubicBezTo>
                    <a:pt x="1" y="5"/>
                    <a:pt x="1" y="5"/>
                    <a:pt x="1" y="4"/>
                  </a:cubicBezTo>
                  <a:cubicBezTo>
                    <a:pt x="1" y="4"/>
                    <a:pt x="1" y="3"/>
                    <a:pt x="1" y="3"/>
                  </a:cubicBezTo>
                  <a:cubicBezTo>
                    <a:pt x="0" y="3"/>
                    <a:pt x="1" y="3"/>
                    <a:pt x="0"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0" name="Freeform 131"/>
            <p:cNvSpPr>
              <a:spLocks/>
            </p:cNvSpPr>
            <p:nvPr/>
          </p:nvSpPr>
          <p:spPr bwMode="auto">
            <a:xfrm>
              <a:off x="7076705" y="401224"/>
              <a:ext cx="51563" cy="82497"/>
            </a:xfrm>
            <a:custGeom>
              <a:avLst/>
              <a:gdLst>
                <a:gd name="T0" fmla="*/ 0 w 2"/>
                <a:gd name="T1" fmla="*/ 0 h 3"/>
                <a:gd name="T2" fmla="*/ 1 w 2"/>
                <a:gd name="T3" fmla="*/ 0 h 3"/>
                <a:gd name="T4" fmla="*/ 1 w 2"/>
                <a:gd name="T5" fmla="*/ 1 h 3"/>
                <a:gd name="T6" fmla="*/ 1 w 2"/>
                <a:gd name="T7" fmla="*/ 2 h 3"/>
                <a:gd name="T8" fmla="*/ 0 w 2"/>
                <a:gd name="T9" fmla="*/ 2 h 3"/>
                <a:gd name="T10" fmla="*/ 0 w 2"/>
                <a:gd name="T11" fmla="*/ 0 h 3"/>
              </a:gdLst>
              <a:ahLst/>
              <a:cxnLst>
                <a:cxn ang="0">
                  <a:pos x="T0" y="T1"/>
                </a:cxn>
                <a:cxn ang="0">
                  <a:pos x="T2" y="T3"/>
                </a:cxn>
                <a:cxn ang="0">
                  <a:pos x="T4" y="T5"/>
                </a:cxn>
                <a:cxn ang="0">
                  <a:pos x="T6" y="T7"/>
                </a:cxn>
                <a:cxn ang="0">
                  <a:pos x="T8" y="T9"/>
                </a:cxn>
                <a:cxn ang="0">
                  <a:pos x="T10" y="T11"/>
                </a:cxn>
              </a:cxnLst>
              <a:rect l="0" t="0" r="r" b="b"/>
              <a:pathLst>
                <a:path w="2" h="3">
                  <a:moveTo>
                    <a:pt x="0" y="0"/>
                  </a:moveTo>
                  <a:cubicBezTo>
                    <a:pt x="0" y="0"/>
                    <a:pt x="1" y="0"/>
                    <a:pt x="1" y="0"/>
                  </a:cubicBezTo>
                  <a:cubicBezTo>
                    <a:pt x="1" y="1"/>
                    <a:pt x="1" y="1"/>
                    <a:pt x="1" y="1"/>
                  </a:cubicBezTo>
                  <a:cubicBezTo>
                    <a:pt x="2" y="2"/>
                    <a:pt x="2" y="2"/>
                    <a:pt x="1" y="2"/>
                  </a:cubicBezTo>
                  <a:cubicBezTo>
                    <a:pt x="1" y="3"/>
                    <a:pt x="0" y="3"/>
                    <a:pt x="0" y="2"/>
                  </a:cubicBezTo>
                  <a:cubicBezTo>
                    <a:pt x="0" y="2"/>
                    <a:pt x="0" y="1"/>
                    <a:pt x="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1" name="Freeform 132"/>
            <p:cNvSpPr>
              <a:spLocks/>
            </p:cNvSpPr>
            <p:nvPr/>
          </p:nvSpPr>
          <p:spPr bwMode="auto">
            <a:xfrm>
              <a:off x="7148892" y="401224"/>
              <a:ext cx="103121" cy="51563"/>
            </a:xfrm>
            <a:custGeom>
              <a:avLst/>
              <a:gdLst>
                <a:gd name="T0" fmla="*/ 0 w 4"/>
                <a:gd name="T1" fmla="*/ 1 h 2"/>
                <a:gd name="T2" fmla="*/ 3 w 4"/>
                <a:gd name="T3" fmla="*/ 1 h 2"/>
                <a:gd name="T4" fmla="*/ 4 w 4"/>
                <a:gd name="T5" fmla="*/ 1 h 2"/>
                <a:gd name="T6" fmla="*/ 2 w 4"/>
                <a:gd name="T7" fmla="*/ 2 h 2"/>
                <a:gd name="T8" fmla="*/ 0 w 4"/>
                <a:gd name="T9" fmla="*/ 1 h 2"/>
              </a:gdLst>
              <a:ahLst/>
              <a:cxnLst>
                <a:cxn ang="0">
                  <a:pos x="T0" y="T1"/>
                </a:cxn>
                <a:cxn ang="0">
                  <a:pos x="T2" y="T3"/>
                </a:cxn>
                <a:cxn ang="0">
                  <a:pos x="T4" y="T5"/>
                </a:cxn>
                <a:cxn ang="0">
                  <a:pos x="T6" y="T7"/>
                </a:cxn>
                <a:cxn ang="0">
                  <a:pos x="T8" y="T9"/>
                </a:cxn>
              </a:cxnLst>
              <a:rect l="0" t="0" r="r" b="b"/>
              <a:pathLst>
                <a:path w="4" h="2">
                  <a:moveTo>
                    <a:pt x="0" y="1"/>
                  </a:moveTo>
                  <a:cubicBezTo>
                    <a:pt x="0" y="0"/>
                    <a:pt x="2" y="1"/>
                    <a:pt x="3" y="1"/>
                  </a:cubicBezTo>
                  <a:cubicBezTo>
                    <a:pt x="4" y="1"/>
                    <a:pt x="4" y="0"/>
                    <a:pt x="4" y="1"/>
                  </a:cubicBezTo>
                  <a:cubicBezTo>
                    <a:pt x="3" y="2"/>
                    <a:pt x="3" y="2"/>
                    <a:pt x="2" y="2"/>
                  </a:cubicBezTo>
                  <a:cubicBezTo>
                    <a:pt x="1" y="2"/>
                    <a:pt x="0" y="2"/>
                    <a:pt x="0"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2" name="Freeform 133"/>
            <p:cNvSpPr>
              <a:spLocks/>
            </p:cNvSpPr>
            <p:nvPr/>
          </p:nvSpPr>
          <p:spPr bwMode="auto">
            <a:xfrm>
              <a:off x="7128268" y="576528"/>
              <a:ext cx="92811" cy="51563"/>
            </a:xfrm>
            <a:custGeom>
              <a:avLst/>
              <a:gdLst>
                <a:gd name="T0" fmla="*/ 0 w 4"/>
                <a:gd name="T1" fmla="*/ 1 h 2"/>
                <a:gd name="T2" fmla="*/ 0 w 4"/>
                <a:gd name="T3" fmla="*/ 0 h 2"/>
                <a:gd name="T4" fmla="*/ 2 w 4"/>
                <a:gd name="T5" fmla="*/ 0 h 2"/>
                <a:gd name="T6" fmla="*/ 3 w 4"/>
                <a:gd name="T7" fmla="*/ 2 h 2"/>
                <a:gd name="T8" fmla="*/ 1 w 4"/>
                <a:gd name="T9" fmla="*/ 2 h 2"/>
                <a:gd name="T10" fmla="*/ 0 w 4"/>
                <a:gd name="T11" fmla="*/ 2 h 2"/>
                <a:gd name="T12" fmla="*/ 0 w 4"/>
                <a:gd name="T13" fmla="*/ 1 h 2"/>
              </a:gdLst>
              <a:ahLst/>
              <a:cxnLst>
                <a:cxn ang="0">
                  <a:pos x="T0" y="T1"/>
                </a:cxn>
                <a:cxn ang="0">
                  <a:pos x="T2" y="T3"/>
                </a:cxn>
                <a:cxn ang="0">
                  <a:pos x="T4" y="T5"/>
                </a:cxn>
                <a:cxn ang="0">
                  <a:pos x="T6" y="T7"/>
                </a:cxn>
                <a:cxn ang="0">
                  <a:pos x="T8" y="T9"/>
                </a:cxn>
                <a:cxn ang="0">
                  <a:pos x="T10" y="T11"/>
                </a:cxn>
                <a:cxn ang="0">
                  <a:pos x="T12" y="T13"/>
                </a:cxn>
              </a:cxnLst>
              <a:rect l="0" t="0" r="r" b="b"/>
              <a:pathLst>
                <a:path w="4" h="2">
                  <a:moveTo>
                    <a:pt x="0" y="1"/>
                  </a:moveTo>
                  <a:cubicBezTo>
                    <a:pt x="0" y="1"/>
                    <a:pt x="0" y="1"/>
                    <a:pt x="0" y="0"/>
                  </a:cubicBezTo>
                  <a:cubicBezTo>
                    <a:pt x="1" y="0"/>
                    <a:pt x="1" y="0"/>
                    <a:pt x="2" y="0"/>
                  </a:cubicBezTo>
                  <a:cubicBezTo>
                    <a:pt x="3" y="1"/>
                    <a:pt x="4" y="2"/>
                    <a:pt x="3" y="2"/>
                  </a:cubicBezTo>
                  <a:cubicBezTo>
                    <a:pt x="2" y="2"/>
                    <a:pt x="2" y="1"/>
                    <a:pt x="1" y="2"/>
                  </a:cubicBezTo>
                  <a:cubicBezTo>
                    <a:pt x="1" y="2"/>
                    <a:pt x="0" y="2"/>
                    <a:pt x="0" y="2"/>
                  </a:cubicBezTo>
                  <a:cubicBezTo>
                    <a:pt x="0" y="2"/>
                    <a:pt x="0" y="1"/>
                    <a:pt x="0"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3" name="Freeform 134"/>
            <p:cNvSpPr>
              <a:spLocks/>
            </p:cNvSpPr>
            <p:nvPr/>
          </p:nvSpPr>
          <p:spPr bwMode="auto">
            <a:xfrm>
              <a:off x="7736677" y="1731476"/>
              <a:ext cx="226867" cy="474353"/>
            </a:xfrm>
            <a:custGeom>
              <a:avLst/>
              <a:gdLst>
                <a:gd name="T0" fmla="*/ 6 w 9"/>
                <a:gd name="T1" fmla="*/ 10 h 19"/>
                <a:gd name="T2" fmla="*/ 8 w 9"/>
                <a:gd name="T3" fmla="*/ 16 h 19"/>
                <a:gd name="T4" fmla="*/ 9 w 9"/>
                <a:gd name="T5" fmla="*/ 15 h 19"/>
                <a:gd name="T6" fmla="*/ 8 w 9"/>
                <a:gd name="T7" fmla="*/ 11 h 19"/>
                <a:gd name="T8" fmla="*/ 4 w 9"/>
                <a:gd name="T9" fmla="*/ 4 h 19"/>
                <a:gd name="T10" fmla="*/ 2 w 9"/>
                <a:gd name="T11" fmla="*/ 4 h 19"/>
                <a:gd name="T12" fmla="*/ 6 w 9"/>
                <a:gd name="T13" fmla="*/ 10 h 19"/>
              </a:gdLst>
              <a:ahLst/>
              <a:cxnLst>
                <a:cxn ang="0">
                  <a:pos x="T0" y="T1"/>
                </a:cxn>
                <a:cxn ang="0">
                  <a:pos x="T2" y="T3"/>
                </a:cxn>
                <a:cxn ang="0">
                  <a:pos x="T4" y="T5"/>
                </a:cxn>
                <a:cxn ang="0">
                  <a:pos x="T6" y="T7"/>
                </a:cxn>
                <a:cxn ang="0">
                  <a:pos x="T8" y="T9"/>
                </a:cxn>
                <a:cxn ang="0">
                  <a:pos x="T10" y="T11"/>
                </a:cxn>
                <a:cxn ang="0">
                  <a:pos x="T12" y="T13"/>
                </a:cxn>
              </a:cxnLst>
              <a:rect l="0" t="0" r="r" b="b"/>
              <a:pathLst>
                <a:path w="9" h="19">
                  <a:moveTo>
                    <a:pt x="6" y="10"/>
                  </a:moveTo>
                  <a:cubicBezTo>
                    <a:pt x="7" y="11"/>
                    <a:pt x="7" y="13"/>
                    <a:pt x="8" y="16"/>
                  </a:cubicBezTo>
                  <a:cubicBezTo>
                    <a:pt x="8" y="19"/>
                    <a:pt x="9" y="17"/>
                    <a:pt x="9" y="15"/>
                  </a:cubicBezTo>
                  <a:cubicBezTo>
                    <a:pt x="9" y="14"/>
                    <a:pt x="9" y="14"/>
                    <a:pt x="8" y="11"/>
                  </a:cubicBezTo>
                  <a:cubicBezTo>
                    <a:pt x="7" y="8"/>
                    <a:pt x="6" y="8"/>
                    <a:pt x="4" y="4"/>
                  </a:cubicBezTo>
                  <a:cubicBezTo>
                    <a:pt x="3" y="0"/>
                    <a:pt x="0" y="1"/>
                    <a:pt x="2" y="4"/>
                  </a:cubicBezTo>
                  <a:cubicBezTo>
                    <a:pt x="3" y="6"/>
                    <a:pt x="5" y="9"/>
                    <a:pt x="6" y="1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4" name="Freeform 135"/>
            <p:cNvSpPr>
              <a:spLocks/>
            </p:cNvSpPr>
            <p:nvPr/>
          </p:nvSpPr>
          <p:spPr bwMode="auto">
            <a:xfrm>
              <a:off x="6849839" y="3577340"/>
              <a:ext cx="350612" cy="350612"/>
            </a:xfrm>
            <a:custGeom>
              <a:avLst/>
              <a:gdLst>
                <a:gd name="T0" fmla="*/ 11 w 14"/>
                <a:gd name="T1" fmla="*/ 7 h 14"/>
                <a:gd name="T2" fmla="*/ 7 w 14"/>
                <a:gd name="T3" fmla="*/ 4 h 14"/>
                <a:gd name="T4" fmla="*/ 4 w 14"/>
                <a:gd name="T5" fmla="*/ 1 h 14"/>
                <a:gd name="T6" fmla="*/ 1 w 14"/>
                <a:gd name="T7" fmla="*/ 1 h 14"/>
                <a:gd name="T8" fmla="*/ 1 w 14"/>
                <a:gd name="T9" fmla="*/ 2 h 14"/>
                <a:gd name="T10" fmla="*/ 2 w 14"/>
                <a:gd name="T11" fmla="*/ 2 h 14"/>
                <a:gd name="T12" fmla="*/ 4 w 14"/>
                <a:gd name="T13" fmla="*/ 4 h 14"/>
                <a:gd name="T14" fmla="*/ 5 w 14"/>
                <a:gd name="T15" fmla="*/ 7 h 14"/>
                <a:gd name="T16" fmla="*/ 7 w 14"/>
                <a:gd name="T17" fmla="*/ 10 h 14"/>
                <a:gd name="T18" fmla="*/ 10 w 14"/>
                <a:gd name="T19" fmla="*/ 12 h 14"/>
                <a:gd name="T20" fmla="*/ 13 w 14"/>
                <a:gd name="T21" fmla="*/ 13 h 14"/>
                <a:gd name="T22" fmla="*/ 11 w 14"/>
                <a:gd name="T23" fmla="*/ 7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 h="14">
                  <a:moveTo>
                    <a:pt x="11" y="7"/>
                  </a:moveTo>
                  <a:cubicBezTo>
                    <a:pt x="10" y="6"/>
                    <a:pt x="8" y="5"/>
                    <a:pt x="7" y="4"/>
                  </a:cubicBezTo>
                  <a:cubicBezTo>
                    <a:pt x="5" y="4"/>
                    <a:pt x="4" y="3"/>
                    <a:pt x="4" y="1"/>
                  </a:cubicBezTo>
                  <a:cubicBezTo>
                    <a:pt x="3" y="0"/>
                    <a:pt x="1" y="0"/>
                    <a:pt x="1" y="1"/>
                  </a:cubicBezTo>
                  <a:cubicBezTo>
                    <a:pt x="0" y="1"/>
                    <a:pt x="0" y="2"/>
                    <a:pt x="1" y="2"/>
                  </a:cubicBezTo>
                  <a:cubicBezTo>
                    <a:pt x="1" y="2"/>
                    <a:pt x="2" y="2"/>
                    <a:pt x="2" y="2"/>
                  </a:cubicBezTo>
                  <a:cubicBezTo>
                    <a:pt x="3" y="2"/>
                    <a:pt x="3" y="3"/>
                    <a:pt x="4" y="4"/>
                  </a:cubicBezTo>
                  <a:cubicBezTo>
                    <a:pt x="4" y="4"/>
                    <a:pt x="4" y="5"/>
                    <a:pt x="5" y="7"/>
                  </a:cubicBezTo>
                  <a:cubicBezTo>
                    <a:pt x="6" y="8"/>
                    <a:pt x="7" y="8"/>
                    <a:pt x="7" y="10"/>
                  </a:cubicBezTo>
                  <a:cubicBezTo>
                    <a:pt x="8" y="12"/>
                    <a:pt x="8" y="11"/>
                    <a:pt x="10" y="12"/>
                  </a:cubicBezTo>
                  <a:cubicBezTo>
                    <a:pt x="11" y="12"/>
                    <a:pt x="12" y="14"/>
                    <a:pt x="13" y="13"/>
                  </a:cubicBezTo>
                  <a:cubicBezTo>
                    <a:pt x="14" y="12"/>
                    <a:pt x="11" y="9"/>
                    <a:pt x="11" y="7"/>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5" name="Freeform 136"/>
            <p:cNvSpPr>
              <a:spLocks/>
            </p:cNvSpPr>
            <p:nvPr/>
          </p:nvSpPr>
          <p:spPr bwMode="auto">
            <a:xfrm>
              <a:off x="7169517" y="3897009"/>
              <a:ext cx="247491" cy="103121"/>
            </a:xfrm>
            <a:custGeom>
              <a:avLst/>
              <a:gdLst>
                <a:gd name="T0" fmla="*/ 7 w 10"/>
                <a:gd name="T1" fmla="*/ 2 h 4"/>
                <a:gd name="T2" fmla="*/ 3 w 10"/>
                <a:gd name="T3" fmla="*/ 1 h 4"/>
                <a:gd name="T4" fmla="*/ 1 w 10"/>
                <a:gd name="T5" fmla="*/ 1 h 4"/>
                <a:gd name="T6" fmla="*/ 0 w 10"/>
                <a:gd name="T7" fmla="*/ 1 h 4"/>
                <a:gd name="T8" fmla="*/ 1 w 10"/>
                <a:gd name="T9" fmla="*/ 2 h 4"/>
                <a:gd name="T10" fmla="*/ 5 w 10"/>
                <a:gd name="T11" fmla="*/ 4 h 4"/>
                <a:gd name="T12" fmla="*/ 9 w 10"/>
                <a:gd name="T13" fmla="*/ 3 h 4"/>
                <a:gd name="T14" fmla="*/ 7 w 10"/>
                <a:gd name="T15" fmla="*/ 2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4">
                  <a:moveTo>
                    <a:pt x="7" y="2"/>
                  </a:moveTo>
                  <a:cubicBezTo>
                    <a:pt x="5" y="2"/>
                    <a:pt x="4" y="2"/>
                    <a:pt x="3" y="1"/>
                  </a:cubicBezTo>
                  <a:cubicBezTo>
                    <a:pt x="3" y="1"/>
                    <a:pt x="2" y="0"/>
                    <a:pt x="1" y="1"/>
                  </a:cubicBezTo>
                  <a:cubicBezTo>
                    <a:pt x="1" y="1"/>
                    <a:pt x="0" y="1"/>
                    <a:pt x="0" y="1"/>
                  </a:cubicBezTo>
                  <a:cubicBezTo>
                    <a:pt x="0" y="2"/>
                    <a:pt x="1" y="2"/>
                    <a:pt x="1" y="2"/>
                  </a:cubicBezTo>
                  <a:cubicBezTo>
                    <a:pt x="2" y="3"/>
                    <a:pt x="3" y="3"/>
                    <a:pt x="5" y="4"/>
                  </a:cubicBezTo>
                  <a:cubicBezTo>
                    <a:pt x="7" y="4"/>
                    <a:pt x="8" y="3"/>
                    <a:pt x="9" y="3"/>
                  </a:cubicBezTo>
                  <a:cubicBezTo>
                    <a:pt x="10" y="2"/>
                    <a:pt x="8" y="2"/>
                    <a:pt x="7"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6" name="Freeform 137"/>
            <p:cNvSpPr>
              <a:spLocks/>
            </p:cNvSpPr>
            <p:nvPr/>
          </p:nvSpPr>
          <p:spPr bwMode="auto">
            <a:xfrm>
              <a:off x="8427587" y="5103525"/>
              <a:ext cx="247491" cy="268115"/>
            </a:xfrm>
            <a:custGeom>
              <a:avLst/>
              <a:gdLst>
                <a:gd name="T0" fmla="*/ 0 w 10"/>
                <a:gd name="T1" fmla="*/ 9 h 11"/>
                <a:gd name="T2" fmla="*/ 3 w 10"/>
                <a:gd name="T3" fmla="*/ 7 h 11"/>
                <a:gd name="T4" fmla="*/ 5 w 10"/>
                <a:gd name="T5" fmla="*/ 5 h 11"/>
                <a:gd name="T6" fmla="*/ 7 w 10"/>
                <a:gd name="T7" fmla="*/ 3 h 11"/>
                <a:gd name="T8" fmla="*/ 9 w 10"/>
                <a:gd name="T9" fmla="*/ 1 h 11"/>
                <a:gd name="T10" fmla="*/ 10 w 10"/>
                <a:gd name="T11" fmla="*/ 2 h 11"/>
                <a:gd name="T12" fmla="*/ 9 w 10"/>
                <a:gd name="T13" fmla="*/ 5 h 11"/>
                <a:gd name="T14" fmla="*/ 8 w 10"/>
                <a:gd name="T15" fmla="*/ 7 h 11"/>
                <a:gd name="T16" fmla="*/ 5 w 10"/>
                <a:gd name="T17" fmla="*/ 9 h 11"/>
                <a:gd name="T18" fmla="*/ 3 w 10"/>
                <a:gd name="T19" fmla="*/ 11 h 11"/>
                <a:gd name="T20" fmla="*/ 1 w 10"/>
                <a:gd name="T21" fmla="*/ 10 h 11"/>
                <a:gd name="T22" fmla="*/ 0 w 10"/>
                <a:gd name="T23"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1">
                  <a:moveTo>
                    <a:pt x="0" y="9"/>
                  </a:moveTo>
                  <a:cubicBezTo>
                    <a:pt x="1" y="8"/>
                    <a:pt x="2" y="8"/>
                    <a:pt x="3" y="7"/>
                  </a:cubicBezTo>
                  <a:cubicBezTo>
                    <a:pt x="4" y="6"/>
                    <a:pt x="4" y="6"/>
                    <a:pt x="5" y="5"/>
                  </a:cubicBezTo>
                  <a:cubicBezTo>
                    <a:pt x="6" y="5"/>
                    <a:pt x="6" y="5"/>
                    <a:pt x="7" y="3"/>
                  </a:cubicBezTo>
                  <a:cubicBezTo>
                    <a:pt x="8" y="2"/>
                    <a:pt x="9" y="0"/>
                    <a:pt x="9" y="1"/>
                  </a:cubicBezTo>
                  <a:cubicBezTo>
                    <a:pt x="10" y="1"/>
                    <a:pt x="10" y="1"/>
                    <a:pt x="10" y="2"/>
                  </a:cubicBezTo>
                  <a:cubicBezTo>
                    <a:pt x="10" y="3"/>
                    <a:pt x="9" y="4"/>
                    <a:pt x="9" y="5"/>
                  </a:cubicBezTo>
                  <a:cubicBezTo>
                    <a:pt x="8" y="6"/>
                    <a:pt x="9" y="6"/>
                    <a:pt x="8" y="7"/>
                  </a:cubicBezTo>
                  <a:cubicBezTo>
                    <a:pt x="6" y="7"/>
                    <a:pt x="6" y="8"/>
                    <a:pt x="5" y="9"/>
                  </a:cubicBezTo>
                  <a:cubicBezTo>
                    <a:pt x="5" y="10"/>
                    <a:pt x="4" y="11"/>
                    <a:pt x="3" y="11"/>
                  </a:cubicBezTo>
                  <a:cubicBezTo>
                    <a:pt x="2" y="11"/>
                    <a:pt x="2" y="11"/>
                    <a:pt x="1" y="10"/>
                  </a:cubicBezTo>
                  <a:cubicBezTo>
                    <a:pt x="0" y="10"/>
                    <a:pt x="0" y="9"/>
                    <a:pt x="0" y="9"/>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7" name="Freeform 138"/>
            <p:cNvSpPr>
              <a:spLocks/>
            </p:cNvSpPr>
            <p:nvPr/>
          </p:nvSpPr>
          <p:spPr bwMode="auto">
            <a:xfrm>
              <a:off x="8675077" y="4856034"/>
              <a:ext cx="195933" cy="319678"/>
            </a:xfrm>
            <a:custGeom>
              <a:avLst/>
              <a:gdLst>
                <a:gd name="T0" fmla="*/ 3 w 8"/>
                <a:gd name="T1" fmla="*/ 10 h 13"/>
                <a:gd name="T2" fmla="*/ 2 w 8"/>
                <a:gd name="T3" fmla="*/ 9 h 13"/>
                <a:gd name="T4" fmla="*/ 2 w 8"/>
                <a:gd name="T5" fmla="*/ 8 h 13"/>
                <a:gd name="T6" fmla="*/ 3 w 8"/>
                <a:gd name="T7" fmla="*/ 5 h 13"/>
                <a:gd name="T8" fmla="*/ 3 w 8"/>
                <a:gd name="T9" fmla="*/ 1 h 13"/>
                <a:gd name="T10" fmla="*/ 4 w 8"/>
                <a:gd name="T11" fmla="*/ 3 h 13"/>
                <a:gd name="T12" fmla="*/ 6 w 8"/>
                <a:gd name="T13" fmla="*/ 6 h 13"/>
                <a:gd name="T14" fmla="*/ 7 w 8"/>
                <a:gd name="T15" fmla="*/ 7 h 13"/>
                <a:gd name="T16" fmla="*/ 5 w 8"/>
                <a:gd name="T17" fmla="*/ 9 h 13"/>
                <a:gd name="T18" fmla="*/ 3 w 8"/>
                <a:gd name="T19" fmla="*/ 11 h 13"/>
                <a:gd name="T20" fmla="*/ 1 w 8"/>
                <a:gd name="T21" fmla="*/ 12 h 13"/>
                <a:gd name="T22" fmla="*/ 3 w 8"/>
                <a:gd name="T23" fmla="*/ 1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 h="13">
                  <a:moveTo>
                    <a:pt x="3" y="10"/>
                  </a:moveTo>
                  <a:cubicBezTo>
                    <a:pt x="3" y="10"/>
                    <a:pt x="2" y="10"/>
                    <a:pt x="2" y="9"/>
                  </a:cubicBezTo>
                  <a:cubicBezTo>
                    <a:pt x="2" y="8"/>
                    <a:pt x="2" y="9"/>
                    <a:pt x="2" y="8"/>
                  </a:cubicBezTo>
                  <a:cubicBezTo>
                    <a:pt x="3" y="7"/>
                    <a:pt x="3" y="7"/>
                    <a:pt x="3" y="5"/>
                  </a:cubicBezTo>
                  <a:cubicBezTo>
                    <a:pt x="3" y="3"/>
                    <a:pt x="3" y="1"/>
                    <a:pt x="3" y="1"/>
                  </a:cubicBezTo>
                  <a:cubicBezTo>
                    <a:pt x="3" y="0"/>
                    <a:pt x="4" y="1"/>
                    <a:pt x="4" y="3"/>
                  </a:cubicBezTo>
                  <a:cubicBezTo>
                    <a:pt x="5" y="4"/>
                    <a:pt x="4" y="6"/>
                    <a:pt x="6" y="6"/>
                  </a:cubicBezTo>
                  <a:cubicBezTo>
                    <a:pt x="7" y="6"/>
                    <a:pt x="8" y="6"/>
                    <a:pt x="7" y="7"/>
                  </a:cubicBezTo>
                  <a:cubicBezTo>
                    <a:pt x="6" y="8"/>
                    <a:pt x="6" y="7"/>
                    <a:pt x="5" y="9"/>
                  </a:cubicBezTo>
                  <a:cubicBezTo>
                    <a:pt x="4" y="10"/>
                    <a:pt x="4" y="10"/>
                    <a:pt x="3" y="11"/>
                  </a:cubicBezTo>
                  <a:cubicBezTo>
                    <a:pt x="2" y="13"/>
                    <a:pt x="0" y="13"/>
                    <a:pt x="1" y="12"/>
                  </a:cubicBezTo>
                  <a:cubicBezTo>
                    <a:pt x="2" y="11"/>
                    <a:pt x="3" y="10"/>
                    <a:pt x="3" y="1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8" name="Freeform 139"/>
            <p:cNvSpPr>
              <a:spLocks/>
            </p:cNvSpPr>
            <p:nvPr/>
          </p:nvSpPr>
          <p:spPr bwMode="auto">
            <a:xfrm>
              <a:off x="260435" y="679644"/>
              <a:ext cx="2629580" cy="2825504"/>
            </a:xfrm>
            <a:custGeom>
              <a:avLst/>
              <a:gdLst>
                <a:gd name="T0" fmla="*/ 71 w 107"/>
                <a:gd name="T1" fmla="*/ 110 h 115"/>
                <a:gd name="T2" fmla="*/ 66 w 107"/>
                <a:gd name="T3" fmla="*/ 103 h 115"/>
                <a:gd name="T4" fmla="*/ 64 w 107"/>
                <a:gd name="T5" fmla="*/ 102 h 115"/>
                <a:gd name="T6" fmla="*/ 57 w 107"/>
                <a:gd name="T7" fmla="*/ 94 h 115"/>
                <a:gd name="T8" fmla="*/ 69 w 107"/>
                <a:gd name="T9" fmla="*/ 89 h 115"/>
                <a:gd name="T10" fmla="*/ 74 w 107"/>
                <a:gd name="T11" fmla="*/ 94 h 115"/>
                <a:gd name="T12" fmla="*/ 77 w 107"/>
                <a:gd name="T13" fmla="*/ 84 h 115"/>
                <a:gd name="T14" fmla="*/ 87 w 107"/>
                <a:gd name="T15" fmla="*/ 74 h 115"/>
                <a:gd name="T16" fmla="*/ 96 w 107"/>
                <a:gd name="T17" fmla="*/ 70 h 115"/>
                <a:gd name="T18" fmla="*/ 99 w 107"/>
                <a:gd name="T19" fmla="*/ 66 h 115"/>
                <a:gd name="T20" fmla="*/ 97 w 107"/>
                <a:gd name="T21" fmla="*/ 60 h 115"/>
                <a:gd name="T22" fmla="*/ 105 w 107"/>
                <a:gd name="T23" fmla="*/ 55 h 115"/>
                <a:gd name="T24" fmla="*/ 100 w 107"/>
                <a:gd name="T25" fmla="*/ 44 h 115"/>
                <a:gd name="T26" fmla="*/ 95 w 107"/>
                <a:gd name="T27" fmla="*/ 41 h 115"/>
                <a:gd name="T28" fmla="*/ 89 w 107"/>
                <a:gd name="T29" fmla="*/ 42 h 115"/>
                <a:gd name="T30" fmla="*/ 84 w 107"/>
                <a:gd name="T31" fmla="*/ 56 h 115"/>
                <a:gd name="T32" fmla="*/ 82 w 107"/>
                <a:gd name="T33" fmla="*/ 52 h 115"/>
                <a:gd name="T34" fmla="*/ 72 w 107"/>
                <a:gd name="T35" fmla="*/ 45 h 115"/>
                <a:gd name="T36" fmla="*/ 82 w 107"/>
                <a:gd name="T37" fmla="*/ 34 h 115"/>
                <a:gd name="T38" fmla="*/ 86 w 107"/>
                <a:gd name="T39" fmla="*/ 32 h 115"/>
                <a:gd name="T40" fmla="*/ 90 w 107"/>
                <a:gd name="T41" fmla="*/ 26 h 115"/>
                <a:gd name="T42" fmla="*/ 86 w 107"/>
                <a:gd name="T43" fmla="*/ 26 h 115"/>
                <a:gd name="T44" fmla="*/ 82 w 107"/>
                <a:gd name="T45" fmla="*/ 16 h 115"/>
                <a:gd name="T46" fmla="*/ 78 w 107"/>
                <a:gd name="T47" fmla="*/ 24 h 115"/>
                <a:gd name="T48" fmla="*/ 75 w 107"/>
                <a:gd name="T49" fmla="*/ 23 h 115"/>
                <a:gd name="T50" fmla="*/ 63 w 107"/>
                <a:gd name="T51" fmla="*/ 23 h 115"/>
                <a:gd name="T52" fmla="*/ 55 w 107"/>
                <a:gd name="T53" fmla="*/ 15 h 115"/>
                <a:gd name="T54" fmla="*/ 46 w 107"/>
                <a:gd name="T55" fmla="*/ 13 h 115"/>
                <a:gd name="T56" fmla="*/ 35 w 107"/>
                <a:gd name="T57" fmla="*/ 6 h 115"/>
                <a:gd name="T58" fmla="*/ 22 w 107"/>
                <a:gd name="T59" fmla="*/ 3 h 115"/>
                <a:gd name="T60" fmla="*/ 16 w 107"/>
                <a:gd name="T61" fmla="*/ 11 h 115"/>
                <a:gd name="T62" fmla="*/ 14 w 107"/>
                <a:gd name="T63" fmla="*/ 11 h 115"/>
                <a:gd name="T64" fmla="*/ 11 w 107"/>
                <a:gd name="T65" fmla="*/ 17 h 115"/>
                <a:gd name="T66" fmla="*/ 8 w 107"/>
                <a:gd name="T67" fmla="*/ 21 h 115"/>
                <a:gd name="T68" fmla="*/ 6 w 107"/>
                <a:gd name="T69" fmla="*/ 28 h 115"/>
                <a:gd name="T70" fmla="*/ 8 w 107"/>
                <a:gd name="T71" fmla="*/ 35 h 115"/>
                <a:gd name="T72" fmla="*/ 5 w 107"/>
                <a:gd name="T73" fmla="*/ 39 h 115"/>
                <a:gd name="T74" fmla="*/ 13 w 107"/>
                <a:gd name="T75" fmla="*/ 33 h 115"/>
                <a:gd name="T76" fmla="*/ 15 w 107"/>
                <a:gd name="T77" fmla="*/ 33 h 115"/>
                <a:gd name="T78" fmla="*/ 23 w 107"/>
                <a:gd name="T79" fmla="*/ 31 h 115"/>
                <a:gd name="T80" fmla="*/ 31 w 107"/>
                <a:gd name="T81" fmla="*/ 38 h 115"/>
                <a:gd name="T82" fmla="*/ 33 w 107"/>
                <a:gd name="T83" fmla="*/ 49 h 115"/>
                <a:gd name="T84" fmla="*/ 37 w 107"/>
                <a:gd name="T85" fmla="*/ 58 h 115"/>
                <a:gd name="T86" fmla="*/ 34 w 107"/>
                <a:gd name="T87" fmla="*/ 62 h 115"/>
                <a:gd name="T88" fmla="*/ 34 w 107"/>
                <a:gd name="T89" fmla="*/ 82 h 115"/>
                <a:gd name="T90" fmla="*/ 39 w 107"/>
                <a:gd name="T91" fmla="*/ 93 h 115"/>
                <a:gd name="T92" fmla="*/ 42 w 107"/>
                <a:gd name="T93" fmla="*/ 93 h 115"/>
                <a:gd name="T94" fmla="*/ 41 w 107"/>
                <a:gd name="T95" fmla="*/ 87 h 115"/>
                <a:gd name="T96" fmla="*/ 45 w 107"/>
                <a:gd name="T97" fmla="*/ 94 h 115"/>
                <a:gd name="T98" fmla="*/ 49 w 107"/>
                <a:gd name="T99" fmla="*/ 102 h 115"/>
                <a:gd name="T100" fmla="*/ 59 w 107"/>
                <a:gd name="T101" fmla="*/ 107 h 115"/>
                <a:gd name="T102" fmla="*/ 68 w 107"/>
                <a:gd name="T103" fmla="*/ 110 h 115"/>
                <a:gd name="T104" fmla="*/ 75 w 107"/>
                <a:gd name="T105" fmla="*/ 115 h 115"/>
                <a:gd name="T106" fmla="*/ 76 w 107"/>
                <a:gd name="T107" fmla="*/ 114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7" h="115">
                  <a:moveTo>
                    <a:pt x="76" y="114"/>
                  </a:moveTo>
                  <a:cubicBezTo>
                    <a:pt x="75" y="113"/>
                    <a:pt x="75" y="113"/>
                    <a:pt x="73" y="113"/>
                  </a:cubicBezTo>
                  <a:cubicBezTo>
                    <a:pt x="71" y="112"/>
                    <a:pt x="71" y="111"/>
                    <a:pt x="71" y="110"/>
                  </a:cubicBezTo>
                  <a:cubicBezTo>
                    <a:pt x="71" y="109"/>
                    <a:pt x="71" y="107"/>
                    <a:pt x="70" y="106"/>
                  </a:cubicBezTo>
                  <a:cubicBezTo>
                    <a:pt x="69" y="106"/>
                    <a:pt x="67" y="107"/>
                    <a:pt x="66" y="106"/>
                  </a:cubicBezTo>
                  <a:cubicBezTo>
                    <a:pt x="66" y="105"/>
                    <a:pt x="66" y="104"/>
                    <a:pt x="66" y="103"/>
                  </a:cubicBezTo>
                  <a:cubicBezTo>
                    <a:pt x="67" y="102"/>
                    <a:pt x="68" y="102"/>
                    <a:pt x="68" y="100"/>
                  </a:cubicBezTo>
                  <a:cubicBezTo>
                    <a:pt x="67" y="99"/>
                    <a:pt x="67" y="100"/>
                    <a:pt x="66" y="99"/>
                  </a:cubicBezTo>
                  <a:cubicBezTo>
                    <a:pt x="65" y="99"/>
                    <a:pt x="66" y="101"/>
                    <a:pt x="64" y="102"/>
                  </a:cubicBezTo>
                  <a:cubicBezTo>
                    <a:pt x="63" y="102"/>
                    <a:pt x="64" y="103"/>
                    <a:pt x="61" y="103"/>
                  </a:cubicBezTo>
                  <a:cubicBezTo>
                    <a:pt x="58" y="103"/>
                    <a:pt x="57" y="102"/>
                    <a:pt x="57" y="100"/>
                  </a:cubicBezTo>
                  <a:cubicBezTo>
                    <a:pt x="57" y="99"/>
                    <a:pt x="56" y="97"/>
                    <a:pt x="57" y="94"/>
                  </a:cubicBezTo>
                  <a:cubicBezTo>
                    <a:pt x="57" y="92"/>
                    <a:pt x="57" y="90"/>
                    <a:pt x="59" y="89"/>
                  </a:cubicBezTo>
                  <a:cubicBezTo>
                    <a:pt x="62" y="89"/>
                    <a:pt x="62" y="89"/>
                    <a:pt x="64" y="89"/>
                  </a:cubicBezTo>
                  <a:cubicBezTo>
                    <a:pt x="66" y="89"/>
                    <a:pt x="67" y="89"/>
                    <a:pt x="69" y="89"/>
                  </a:cubicBezTo>
                  <a:cubicBezTo>
                    <a:pt x="70" y="88"/>
                    <a:pt x="71" y="87"/>
                    <a:pt x="72" y="88"/>
                  </a:cubicBezTo>
                  <a:cubicBezTo>
                    <a:pt x="73" y="88"/>
                    <a:pt x="73" y="88"/>
                    <a:pt x="73" y="90"/>
                  </a:cubicBezTo>
                  <a:cubicBezTo>
                    <a:pt x="74" y="92"/>
                    <a:pt x="74" y="93"/>
                    <a:pt x="74" y="94"/>
                  </a:cubicBezTo>
                  <a:cubicBezTo>
                    <a:pt x="76" y="95"/>
                    <a:pt x="77" y="95"/>
                    <a:pt x="76" y="93"/>
                  </a:cubicBezTo>
                  <a:cubicBezTo>
                    <a:pt x="76" y="91"/>
                    <a:pt x="75" y="90"/>
                    <a:pt x="76" y="88"/>
                  </a:cubicBezTo>
                  <a:cubicBezTo>
                    <a:pt x="76" y="87"/>
                    <a:pt x="75" y="85"/>
                    <a:pt x="77" y="84"/>
                  </a:cubicBezTo>
                  <a:cubicBezTo>
                    <a:pt x="80" y="84"/>
                    <a:pt x="81" y="83"/>
                    <a:pt x="81" y="82"/>
                  </a:cubicBezTo>
                  <a:cubicBezTo>
                    <a:pt x="82" y="80"/>
                    <a:pt x="82" y="79"/>
                    <a:pt x="83" y="77"/>
                  </a:cubicBezTo>
                  <a:cubicBezTo>
                    <a:pt x="84" y="76"/>
                    <a:pt x="85" y="75"/>
                    <a:pt x="87" y="74"/>
                  </a:cubicBezTo>
                  <a:cubicBezTo>
                    <a:pt x="90" y="73"/>
                    <a:pt x="89" y="71"/>
                    <a:pt x="90" y="70"/>
                  </a:cubicBezTo>
                  <a:cubicBezTo>
                    <a:pt x="92" y="68"/>
                    <a:pt x="93" y="67"/>
                    <a:pt x="94" y="68"/>
                  </a:cubicBezTo>
                  <a:cubicBezTo>
                    <a:pt x="95" y="68"/>
                    <a:pt x="93" y="70"/>
                    <a:pt x="96" y="70"/>
                  </a:cubicBezTo>
                  <a:cubicBezTo>
                    <a:pt x="98" y="69"/>
                    <a:pt x="96" y="70"/>
                    <a:pt x="98" y="69"/>
                  </a:cubicBezTo>
                  <a:cubicBezTo>
                    <a:pt x="100" y="68"/>
                    <a:pt x="102" y="69"/>
                    <a:pt x="101" y="67"/>
                  </a:cubicBezTo>
                  <a:cubicBezTo>
                    <a:pt x="101" y="66"/>
                    <a:pt x="101" y="66"/>
                    <a:pt x="99" y="66"/>
                  </a:cubicBezTo>
                  <a:cubicBezTo>
                    <a:pt x="97" y="67"/>
                    <a:pt x="96" y="67"/>
                    <a:pt x="96" y="65"/>
                  </a:cubicBezTo>
                  <a:cubicBezTo>
                    <a:pt x="96" y="64"/>
                    <a:pt x="95" y="66"/>
                    <a:pt x="95" y="64"/>
                  </a:cubicBezTo>
                  <a:cubicBezTo>
                    <a:pt x="94" y="62"/>
                    <a:pt x="94" y="60"/>
                    <a:pt x="97" y="60"/>
                  </a:cubicBezTo>
                  <a:cubicBezTo>
                    <a:pt x="99" y="60"/>
                    <a:pt x="103" y="61"/>
                    <a:pt x="104" y="60"/>
                  </a:cubicBezTo>
                  <a:cubicBezTo>
                    <a:pt x="104" y="59"/>
                    <a:pt x="105" y="60"/>
                    <a:pt x="106" y="59"/>
                  </a:cubicBezTo>
                  <a:cubicBezTo>
                    <a:pt x="107" y="58"/>
                    <a:pt x="107" y="57"/>
                    <a:pt x="105" y="55"/>
                  </a:cubicBezTo>
                  <a:cubicBezTo>
                    <a:pt x="103" y="53"/>
                    <a:pt x="102" y="53"/>
                    <a:pt x="102" y="50"/>
                  </a:cubicBezTo>
                  <a:cubicBezTo>
                    <a:pt x="102" y="47"/>
                    <a:pt x="102" y="46"/>
                    <a:pt x="102" y="45"/>
                  </a:cubicBezTo>
                  <a:cubicBezTo>
                    <a:pt x="102" y="43"/>
                    <a:pt x="101" y="42"/>
                    <a:pt x="100" y="44"/>
                  </a:cubicBezTo>
                  <a:cubicBezTo>
                    <a:pt x="99" y="45"/>
                    <a:pt x="99" y="47"/>
                    <a:pt x="97" y="46"/>
                  </a:cubicBezTo>
                  <a:cubicBezTo>
                    <a:pt x="96" y="46"/>
                    <a:pt x="96" y="45"/>
                    <a:pt x="96" y="44"/>
                  </a:cubicBezTo>
                  <a:cubicBezTo>
                    <a:pt x="95" y="42"/>
                    <a:pt x="96" y="42"/>
                    <a:pt x="95" y="41"/>
                  </a:cubicBezTo>
                  <a:cubicBezTo>
                    <a:pt x="94" y="40"/>
                    <a:pt x="93" y="40"/>
                    <a:pt x="92" y="40"/>
                  </a:cubicBezTo>
                  <a:cubicBezTo>
                    <a:pt x="90" y="39"/>
                    <a:pt x="89" y="38"/>
                    <a:pt x="88" y="39"/>
                  </a:cubicBezTo>
                  <a:cubicBezTo>
                    <a:pt x="88" y="40"/>
                    <a:pt x="89" y="40"/>
                    <a:pt x="89" y="42"/>
                  </a:cubicBezTo>
                  <a:cubicBezTo>
                    <a:pt x="89" y="45"/>
                    <a:pt x="87" y="44"/>
                    <a:pt x="87" y="47"/>
                  </a:cubicBezTo>
                  <a:cubicBezTo>
                    <a:pt x="87" y="49"/>
                    <a:pt x="89" y="50"/>
                    <a:pt x="87" y="51"/>
                  </a:cubicBezTo>
                  <a:cubicBezTo>
                    <a:pt x="86" y="52"/>
                    <a:pt x="84" y="55"/>
                    <a:pt x="84" y="56"/>
                  </a:cubicBezTo>
                  <a:cubicBezTo>
                    <a:pt x="84" y="57"/>
                    <a:pt x="84" y="59"/>
                    <a:pt x="82" y="58"/>
                  </a:cubicBezTo>
                  <a:cubicBezTo>
                    <a:pt x="81" y="58"/>
                    <a:pt x="79" y="57"/>
                    <a:pt x="80" y="55"/>
                  </a:cubicBezTo>
                  <a:cubicBezTo>
                    <a:pt x="81" y="54"/>
                    <a:pt x="83" y="52"/>
                    <a:pt x="82" y="52"/>
                  </a:cubicBezTo>
                  <a:cubicBezTo>
                    <a:pt x="80" y="51"/>
                    <a:pt x="79" y="50"/>
                    <a:pt x="77" y="49"/>
                  </a:cubicBezTo>
                  <a:cubicBezTo>
                    <a:pt x="75" y="48"/>
                    <a:pt x="76" y="49"/>
                    <a:pt x="74" y="48"/>
                  </a:cubicBezTo>
                  <a:cubicBezTo>
                    <a:pt x="73" y="47"/>
                    <a:pt x="72" y="48"/>
                    <a:pt x="72" y="45"/>
                  </a:cubicBezTo>
                  <a:cubicBezTo>
                    <a:pt x="72" y="42"/>
                    <a:pt x="71" y="42"/>
                    <a:pt x="73" y="39"/>
                  </a:cubicBezTo>
                  <a:cubicBezTo>
                    <a:pt x="76" y="37"/>
                    <a:pt x="77" y="34"/>
                    <a:pt x="79" y="34"/>
                  </a:cubicBezTo>
                  <a:cubicBezTo>
                    <a:pt x="80" y="34"/>
                    <a:pt x="81" y="32"/>
                    <a:pt x="82" y="34"/>
                  </a:cubicBezTo>
                  <a:cubicBezTo>
                    <a:pt x="83" y="35"/>
                    <a:pt x="83" y="36"/>
                    <a:pt x="84" y="36"/>
                  </a:cubicBezTo>
                  <a:cubicBezTo>
                    <a:pt x="85" y="36"/>
                    <a:pt x="87" y="37"/>
                    <a:pt x="87" y="35"/>
                  </a:cubicBezTo>
                  <a:cubicBezTo>
                    <a:pt x="87" y="34"/>
                    <a:pt x="87" y="33"/>
                    <a:pt x="86" y="32"/>
                  </a:cubicBezTo>
                  <a:cubicBezTo>
                    <a:pt x="85" y="31"/>
                    <a:pt x="84" y="31"/>
                    <a:pt x="85" y="30"/>
                  </a:cubicBezTo>
                  <a:cubicBezTo>
                    <a:pt x="86" y="29"/>
                    <a:pt x="87" y="29"/>
                    <a:pt x="88" y="29"/>
                  </a:cubicBezTo>
                  <a:cubicBezTo>
                    <a:pt x="89" y="28"/>
                    <a:pt x="90" y="27"/>
                    <a:pt x="90" y="26"/>
                  </a:cubicBezTo>
                  <a:cubicBezTo>
                    <a:pt x="91" y="24"/>
                    <a:pt x="91" y="22"/>
                    <a:pt x="90" y="21"/>
                  </a:cubicBezTo>
                  <a:cubicBezTo>
                    <a:pt x="89" y="21"/>
                    <a:pt x="89" y="22"/>
                    <a:pt x="88" y="24"/>
                  </a:cubicBezTo>
                  <a:cubicBezTo>
                    <a:pt x="87" y="25"/>
                    <a:pt x="87" y="27"/>
                    <a:pt x="86" y="26"/>
                  </a:cubicBezTo>
                  <a:cubicBezTo>
                    <a:pt x="84" y="25"/>
                    <a:pt x="84" y="24"/>
                    <a:pt x="83" y="24"/>
                  </a:cubicBezTo>
                  <a:cubicBezTo>
                    <a:pt x="83" y="23"/>
                    <a:pt x="82" y="22"/>
                    <a:pt x="83" y="20"/>
                  </a:cubicBezTo>
                  <a:cubicBezTo>
                    <a:pt x="83" y="18"/>
                    <a:pt x="83" y="16"/>
                    <a:pt x="82" y="16"/>
                  </a:cubicBezTo>
                  <a:cubicBezTo>
                    <a:pt x="80" y="16"/>
                    <a:pt x="79" y="17"/>
                    <a:pt x="79" y="18"/>
                  </a:cubicBezTo>
                  <a:cubicBezTo>
                    <a:pt x="78" y="19"/>
                    <a:pt x="81" y="20"/>
                    <a:pt x="80" y="22"/>
                  </a:cubicBezTo>
                  <a:cubicBezTo>
                    <a:pt x="80" y="24"/>
                    <a:pt x="79" y="25"/>
                    <a:pt x="78" y="24"/>
                  </a:cubicBezTo>
                  <a:cubicBezTo>
                    <a:pt x="77" y="23"/>
                    <a:pt x="77" y="21"/>
                    <a:pt x="77" y="20"/>
                  </a:cubicBezTo>
                  <a:cubicBezTo>
                    <a:pt x="77" y="20"/>
                    <a:pt x="76" y="18"/>
                    <a:pt x="76" y="19"/>
                  </a:cubicBezTo>
                  <a:cubicBezTo>
                    <a:pt x="76" y="21"/>
                    <a:pt x="76" y="21"/>
                    <a:pt x="75" y="23"/>
                  </a:cubicBezTo>
                  <a:cubicBezTo>
                    <a:pt x="74" y="25"/>
                    <a:pt x="76" y="25"/>
                    <a:pt x="72" y="24"/>
                  </a:cubicBezTo>
                  <a:cubicBezTo>
                    <a:pt x="70" y="23"/>
                    <a:pt x="66" y="23"/>
                    <a:pt x="65" y="23"/>
                  </a:cubicBezTo>
                  <a:cubicBezTo>
                    <a:pt x="65" y="24"/>
                    <a:pt x="64" y="24"/>
                    <a:pt x="63" y="23"/>
                  </a:cubicBezTo>
                  <a:cubicBezTo>
                    <a:pt x="61" y="22"/>
                    <a:pt x="60" y="24"/>
                    <a:pt x="60" y="22"/>
                  </a:cubicBezTo>
                  <a:cubicBezTo>
                    <a:pt x="60" y="20"/>
                    <a:pt x="59" y="19"/>
                    <a:pt x="58" y="17"/>
                  </a:cubicBezTo>
                  <a:cubicBezTo>
                    <a:pt x="57" y="16"/>
                    <a:pt x="57" y="15"/>
                    <a:pt x="55" y="15"/>
                  </a:cubicBezTo>
                  <a:cubicBezTo>
                    <a:pt x="54" y="15"/>
                    <a:pt x="53" y="15"/>
                    <a:pt x="53" y="14"/>
                  </a:cubicBezTo>
                  <a:cubicBezTo>
                    <a:pt x="52" y="13"/>
                    <a:pt x="52" y="12"/>
                    <a:pt x="50" y="12"/>
                  </a:cubicBezTo>
                  <a:cubicBezTo>
                    <a:pt x="49" y="12"/>
                    <a:pt x="48" y="11"/>
                    <a:pt x="46" y="13"/>
                  </a:cubicBezTo>
                  <a:cubicBezTo>
                    <a:pt x="45" y="14"/>
                    <a:pt x="44" y="15"/>
                    <a:pt x="43" y="14"/>
                  </a:cubicBezTo>
                  <a:cubicBezTo>
                    <a:pt x="42" y="13"/>
                    <a:pt x="42" y="12"/>
                    <a:pt x="41" y="10"/>
                  </a:cubicBezTo>
                  <a:cubicBezTo>
                    <a:pt x="39" y="8"/>
                    <a:pt x="38" y="8"/>
                    <a:pt x="35" y="6"/>
                  </a:cubicBezTo>
                  <a:cubicBezTo>
                    <a:pt x="32" y="5"/>
                    <a:pt x="31" y="3"/>
                    <a:pt x="30" y="2"/>
                  </a:cubicBezTo>
                  <a:cubicBezTo>
                    <a:pt x="29" y="1"/>
                    <a:pt x="28" y="0"/>
                    <a:pt x="27" y="1"/>
                  </a:cubicBezTo>
                  <a:cubicBezTo>
                    <a:pt x="25" y="3"/>
                    <a:pt x="24" y="1"/>
                    <a:pt x="22" y="3"/>
                  </a:cubicBezTo>
                  <a:cubicBezTo>
                    <a:pt x="20" y="4"/>
                    <a:pt x="20" y="4"/>
                    <a:pt x="18" y="5"/>
                  </a:cubicBezTo>
                  <a:cubicBezTo>
                    <a:pt x="16" y="5"/>
                    <a:pt x="15" y="6"/>
                    <a:pt x="15" y="7"/>
                  </a:cubicBezTo>
                  <a:cubicBezTo>
                    <a:pt x="15" y="9"/>
                    <a:pt x="16" y="9"/>
                    <a:pt x="16" y="11"/>
                  </a:cubicBezTo>
                  <a:cubicBezTo>
                    <a:pt x="16" y="11"/>
                    <a:pt x="17" y="11"/>
                    <a:pt x="17" y="12"/>
                  </a:cubicBezTo>
                  <a:cubicBezTo>
                    <a:pt x="17" y="12"/>
                    <a:pt x="17" y="13"/>
                    <a:pt x="16" y="13"/>
                  </a:cubicBezTo>
                  <a:cubicBezTo>
                    <a:pt x="15" y="13"/>
                    <a:pt x="15" y="12"/>
                    <a:pt x="14" y="11"/>
                  </a:cubicBezTo>
                  <a:cubicBezTo>
                    <a:pt x="14" y="11"/>
                    <a:pt x="12" y="11"/>
                    <a:pt x="10" y="12"/>
                  </a:cubicBezTo>
                  <a:cubicBezTo>
                    <a:pt x="9" y="12"/>
                    <a:pt x="9" y="13"/>
                    <a:pt x="8" y="15"/>
                  </a:cubicBezTo>
                  <a:cubicBezTo>
                    <a:pt x="8" y="16"/>
                    <a:pt x="9" y="17"/>
                    <a:pt x="11" y="17"/>
                  </a:cubicBezTo>
                  <a:cubicBezTo>
                    <a:pt x="12" y="17"/>
                    <a:pt x="12" y="17"/>
                    <a:pt x="13" y="18"/>
                  </a:cubicBezTo>
                  <a:cubicBezTo>
                    <a:pt x="14" y="19"/>
                    <a:pt x="13" y="19"/>
                    <a:pt x="12" y="20"/>
                  </a:cubicBezTo>
                  <a:cubicBezTo>
                    <a:pt x="11" y="21"/>
                    <a:pt x="9" y="21"/>
                    <a:pt x="8" y="21"/>
                  </a:cubicBezTo>
                  <a:cubicBezTo>
                    <a:pt x="6" y="21"/>
                    <a:pt x="5" y="23"/>
                    <a:pt x="4" y="24"/>
                  </a:cubicBezTo>
                  <a:cubicBezTo>
                    <a:pt x="3" y="25"/>
                    <a:pt x="4" y="25"/>
                    <a:pt x="4" y="27"/>
                  </a:cubicBezTo>
                  <a:cubicBezTo>
                    <a:pt x="3" y="28"/>
                    <a:pt x="5" y="28"/>
                    <a:pt x="6" y="28"/>
                  </a:cubicBezTo>
                  <a:cubicBezTo>
                    <a:pt x="7" y="28"/>
                    <a:pt x="6" y="28"/>
                    <a:pt x="6" y="30"/>
                  </a:cubicBezTo>
                  <a:cubicBezTo>
                    <a:pt x="5" y="31"/>
                    <a:pt x="7" y="32"/>
                    <a:pt x="8" y="32"/>
                  </a:cubicBezTo>
                  <a:cubicBezTo>
                    <a:pt x="9" y="32"/>
                    <a:pt x="9" y="34"/>
                    <a:pt x="8" y="35"/>
                  </a:cubicBezTo>
                  <a:cubicBezTo>
                    <a:pt x="8" y="35"/>
                    <a:pt x="6" y="36"/>
                    <a:pt x="3" y="38"/>
                  </a:cubicBezTo>
                  <a:cubicBezTo>
                    <a:pt x="0" y="39"/>
                    <a:pt x="1" y="39"/>
                    <a:pt x="1" y="40"/>
                  </a:cubicBezTo>
                  <a:cubicBezTo>
                    <a:pt x="1" y="40"/>
                    <a:pt x="4" y="40"/>
                    <a:pt x="5" y="39"/>
                  </a:cubicBezTo>
                  <a:cubicBezTo>
                    <a:pt x="8" y="38"/>
                    <a:pt x="9" y="37"/>
                    <a:pt x="9" y="36"/>
                  </a:cubicBezTo>
                  <a:cubicBezTo>
                    <a:pt x="10" y="36"/>
                    <a:pt x="11" y="35"/>
                    <a:pt x="12" y="35"/>
                  </a:cubicBezTo>
                  <a:cubicBezTo>
                    <a:pt x="12" y="34"/>
                    <a:pt x="12" y="33"/>
                    <a:pt x="13" y="33"/>
                  </a:cubicBezTo>
                  <a:cubicBezTo>
                    <a:pt x="13" y="32"/>
                    <a:pt x="13" y="31"/>
                    <a:pt x="14" y="31"/>
                  </a:cubicBezTo>
                  <a:cubicBezTo>
                    <a:pt x="14" y="31"/>
                    <a:pt x="15" y="29"/>
                    <a:pt x="15" y="31"/>
                  </a:cubicBezTo>
                  <a:cubicBezTo>
                    <a:pt x="15" y="32"/>
                    <a:pt x="13" y="33"/>
                    <a:pt x="15" y="33"/>
                  </a:cubicBezTo>
                  <a:cubicBezTo>
                    <a:pt x="18" y="33"/>
                    <a:pt x="18" y="33"/>
                    <a:pt x="19" y="32"/>
                  </a:cubicBezTo>
                  <a:cubicBezTo>
                    <a:pt x="19" y="32"/>
                    <a:pt x="20" y="31"/>
                    <a:pt x="21" y="30"/>
                  </a:cubicBezTo>
                  <a:cubicBezTo>
                    <a:pt x="21" y="29"/>
                    <a:pt x="22" y="30"/>
                    <a:pt x="23" y="31"/>
                  </a:cubicBezTo>
                  <a:cubicBezTo>
                    <a:pt x="24" y="32"/>
                    <a:pt x="25" y="32"/>
                    <a:pt x="26" y="33"/>
                  </a:cubicBezTo>
                  <a:cubicBezTo>
                    <a:pt x="27" y="34"/>
                    <a:pt x="28" y="36"/>
                    <a:pt x="29" y="36"/>
                  </a:cubicBezTo>
                  <a:cubicBezTo>
                    <a:pt x="30" y="36"/>
                    <a:pt x="30" y="37"/>
                    <a:pt x="31" y="38"/>
                  </a:cubicBezTo>
                  <a:cubicBezTo>
                    <a:pt x="31" y="39"/>
                    <a:pt x="32" y="41"/>
                    <a:pt x="33" y="42"/>
                  </a:cubicBezTo>
                  <a:cubicBezTo>
                    <a:pt x="34" y="43"/>
                    <a:pt x="33" y="45"/>
                    <a:pt x="33" y="47"/>
                  </a:cubicBezTo>
                  <a:cubicBezTo>
                    <a:pt x="33" y="49"/>
                    <a:pt x="32" y="48"/>
                    <a:pt x="33" y="49"/>
                  </a:cubicBezTo>
                  <a:cubicBezTo>
                    <a:pt x="34" y="50"/>
                    <a:pt x="34" y="52"/>
                    <a:pt x="34" y="54"/>
                  </a:cubicBezTo>
                  <a:cubicBezTo>
                    <a:pt x="34" y="55"/>
                    <a:pt x="34" y="55"/>
                    <a:pt x="35" y="56"/>
                  </a:cubicBezTo>
                  <a:cubicBezTo>
                    <a:pt x="36" y="56"/>
                    <a:pt x="37" y="57"/>
                    <a:pt x="37" y="58"/>
                  </a:cubicBezTo>
                  <a:cubicBezTo>
                    <a:pt x="37" y="59"/>
                    <a:pt x="37" y="60"/>
                    <a:pt x="37" y="60"/>
                  </a:cubicBezTo>
                  <a:cubicBezTo>
                    <a:pt x="36" y="60"/>
                    <a:pt x="36" y="60"/>
                    <a:pt x="35" y="60"/>
                  </a:cubicBezTo>
                  <a:cubicBezTo>
                    <a:pt x="34" y="60"/>
                    <a:pt x="34" y="60"/>
                    <a:pt x="34" y="62"/>
                  </a:cubicBezTo>
                  <a:cubicBezTo>
                    <a:pt x="34" y="64"/>
                    <a:pt x="33" y="65"/>
                    <a:pt x="33" y="66"/>
                  </a:cubicBezTo>
                  <a:cubicBezTo>
                    <a:pt x="32" y="67"/>
                    <a:pt x="31" y="71"/>
                    <a:pt x="32" y="74"/>
                  </a:cubicBezTo>
                  <a:cubicBezTo>
                    <a:pt x="33" y="78"/>
                    <a:pt x="34" y="82"/>
                    <a:pt x="34" y="82"/>
                  </a:cubicBezTo>
                  <a:cubicBezTo>
                    <a:pt x="35" y="82"/>
                    <a:pt x="36" y="82"/>
                    <a:pt x="37" y="84"/>
                  </a:cubicBezTo>
                  <a:cubicBezTo>
                    <a:pt x="37" y="86"/>
                    <a:pt x="37" y="88"/>
                    <a:pt x="38" y="89"/>
                  </a:cubicBezTo>
                  <a:cubicBezTo>
                    <a:pt x="38" y="91"/>
                    <a:pt x="38" y="91"/>
                    <a:pt x="39" y="93"/>
                  </a:cubicBezTo>
                  <a:cubicBezTo>
                    <a:pt x="40" y="94"/>
                    <a:pt x="40" y="94"/>
                    <a:pt x="41" y="96"/>
                  </a:cubicBezTo>
                  <a:cubicBezTo>
                    <a:pt x="42" y="98"/>
                    <a:pt x="43" y="96"/>
                    <a:pt x="43" y="96"/>
                  </a:cubicBezTo>
                  <a:cubicBezTo>
                    <a:pt x="43" y="95"/>
                    <a:pt x="42" y="95"/>
                    <a:pt x="42" y="93"/>
                  </a:cubicBezTo>
                  <a:cubicBezTo>
                    <a:pt x="41" y="92"/>
                    <a:pt x="41" y="92"/>
                    <a:pt x="40" y="91"/>
                  </a:cubicBezTo>
                  <a:cubicBezTo>
                    <a:pt x="40" y="89"/>
                    <a:pt x="39" y="89"/>
                    <a:pt x="39" y="88"/>
                  </a:cubicBezTo>
                  <a:cubicBezTo>
                    <a:pt x="40" y="87"/>
                    <a:pt x="40" y="86"/>
                    <a:pt x="41" y="87"/>
                  </a:cubicBezTo>
                  <a:cubicBezTo>
                    <a:pt x="41" y="87"/>
                    <a:pt x="41" y="88"/>
                    <a:pt x="42" y="89"/>
                  </a:cubicBezTo>
                  <a:cubicBezTo>
                    <a:pt x="43" y="90"/>
                    <a:pt x="42" y="91"/>
                    <a:pt x="43" y="92"/>
                  </a:cubicBezTo>
                  <a:cubicBezTo>
                    <a:pt x="44" y="93"/>
                    <a:pt x="44" y="94"/>
                    <a:pt x="45" y="94"/>
                  </a:cubicBezTo>
                  <a:cubicBezTo>
                    <a:pt x="45" y="94"/>
                    <a:pt x="46" y="94"/>
                    <a:pt x="46" y="96"/>
                  </a:cubicBezTo>
                  <a:cubicBezTo>
                    <a:pt x="47" y="97"/>
                    <a:pt x="47" y="97"/>
                    <a:pt x="48" y="99"/>
                  </a:cubicBezTo>
                  <a:cubicBezTo>
                    <a:pt x="49" y="101"/>
                    <a:pt x="47" y="100"/>
                    <a:pt x="49" y="102"/>
                  </a:cubicBezTo>
                  <a:cubicBezTo>
                    <a:pt x="50" y="103"/>
                    <a:pt x="50" y="104"/>
                    <a:pt x="52" y="104"/>
                  </a:cubicBezTo>
                  <a:cubicBezTo>
                    <a:pt x="54" y="104"/>
                    <a:pt x="54" y="105"/>
                    <a:pt x="56" y="106"/>
                  </a:cubicBezTo>
                  <a:cubicBezTo>
                    <a:pt x="57" y="107"/>
                    <a:pt x="58" y="107"/>
                    <a:pt x="59" y="107"/>
                  </a:cubicBezTo>
                  <a:cubicBezTo>
                    <a:pt x="61" y="107"/>
                    <a:pt x="62" y="107"/>
                    <a:pt x="63" y="108"/>
                  </a:cubicBezTo>
                  <a:cubicBezTo>
                    <a:pt x="64" y="109"/>
                    <a:pt x="63" y="109"/>
                    <a:pt x="65" y="109"/>
                  </a:cubicBezTo>
                  <a:cubicBezTo>
                    <a:pt x="67" y="109"/>
                    <a:pt x="67" y="109"/>
                    <a:pt x="68" y="110"/>
                  </a:cubicBezTo>
                  <a:cubicBezTo>
                    <a:pt x="68" y="111"/>
                    <a:pt x="69" y="112"/>
                    <a:pt x="70" y="113"/>
                  </a:cubicBezTo>
                  <a:cubicBezTo>
                    <a:pt x="71" y="113"/>
                    <a:pt x="71" y="115"/>
                    <a:pt x="72" y="115"/>
                  </a:cubicBezTo>
                  <a:cubicBezTo>
                    <a:pt x="73" y="115"/>
                    <a:pt x="74" y="115"/>
                    <a:pt x="75" y="115"/>
                  </a:cubicBezTo>
                  <a:cubicBezTo>
                    <a:pt x="76" y="115"/>
                    <a:pt x="77" y="115"/>
                    <a:pt x="77" y="115"/>
                  </a:cubicBezTo>
                  <a:cubicBezTo>
                    <a:pt x="78" y="114"/>
                    <a:pt x="78" y="114"/>
                    <a:pt x="78" y="114"/>
                  </a:cubicBezTo>
                  <a:cubicBezTo>
                    <a:pt x="77" y="114"/>
                    <a:pt x="77" y="114"/>
                    <a:pt x="76" y="11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9" name="Freeform 140"/>
            <p:cNvSpPr>
              <a:spLocks/>
            </p:cNvSpPr>
            <p:nvPr/>
          </p:nvSpPr>
          <p:spPr bwMode="auto">
            <a:xfrm>
              <a:off x="2054735" y="3412346"/>
              <a:ext cx="1278694" cy="2083035"/>
            </a:xfrm>
            <a:custGeom>
              <a:avLst/>
              <a:gdLst>
                <a:gd name="T0" fmla="*/ 49 w 52"/>
                <a:gd name="T1" fmla="*/ 26 h 85"/>
                <a:gd name="T2" fmla="*/ 52 w 52"/>
                <a:gd name="T3" fmla="*/ 21 h 85"/>
                <a:gd name="T4" fmla="*/ 48 w 52"/>
                <a:gd name="T5" fmla="*/ 17 h 85"/>
                <a:gd name="T6" fmla="*/ 42 w 52"/>
                <a:gd name="T7" fmla="*/ 16 h 85"/>
                <a:gd name="T8" fmla="*/ 38 w 52"/>
                <a:gd name="T9" fmla="*/ 15 h 85"/>
                <a:gd name="T10" fmla="*/ 34 w 52"/>
                <a:gd name="T11" fmla="*/ 14 h 85"/>
                <a:gd name="T12" fmla="*/ 33 w 52"/>
                <a:gd name="T13" fmla="*/ 8 h 85"/>
                <a:gd name="T14" fmla="*/ 28 w 52"/>
                <a:gd name="T15" fmla="*/ 6 h 85"/>
                <a:gd name="T16" fmla="*/ 25 w 52"/>
                <a:gd name="T17" fmla="*/ 5 h 85"/>
                <a:gd name="T18" fmla="*/ 20 w 52"/>
                <a:gd name="T19" fmla="*/ 2 h 85"/>
                <a:gd name="T20" fmla="*/ 15 w 52"/>
                <a:gd name="T21" fmla="*/ 0 h 85"/>
                <a:gd name="T22" fmla="*/ 11 w 52"/>
                <a:gd name="T23" fmla="*/ 0 h 85"/>
                <a:gd name="T24" fmla="*/ 8 w 52"/>
                <a:gd name="T25" fmla="*/ 0 h 85"/>
                <a:gd name="T26" fmla="*/ 6 w 52"/>
                <a:gd name="T27" fmla="*/ 2 h 85"/>
                <a:gd name="T28" fmla="*/ 5 w 52"/>
                <a:gd name="T29" fmla="*/ 3 h 85"/>
                <a:gd name="T30" fmla="*/ 4 w 52"/>
                <a:gd name="T31" fmla="*/ 4 h 85"/>
                <a:gd name="T32" fmla="*/ 5 w 52"/>
                <a:gd name="T33" fmla="*/ 5 h 85"/>
                <a:gd name="T34" fmla="*/ 5 w 52"/>
                <a:gd name="T35" fmla="*/ 10 h 85"/>
                <a:gd name="T36" fmla="*/ 4 w 52"/>
                <a:gd name="T37" fmla="*/ 12 h 85"/>
                <a:gd name="T38" fmla="*/ 2 w 52"/>
                <a:gd name="T39" fmla="*/ 15 h 85"/>
                <a:gd name="T40" fmla="*/ 1 w 52"/>
                <a:gd name="T41" fmla="*/ 18 h 85"/>
                <a:gd name="T42" fmla="*/ 1 w 52"/>
                <a:gd name="T43" fmla="*/ 20 h 85"/>
                <a:gd name="T44" fmla="*/ 3 w 52"/>
                <a:gd name="T45" fmla="*/ 23 h 85"/>
                <a:gd name="T46" fmla="*/ 5 w 52"/>
                <a:gd name="T47" fmla="*/ 27 h 85"/>
                <a:gd name="T48" fmla="*/ 7 w 52"/>
                <a:gd name="T49" fmla="*/ 31 h 85"/>
                <a:gd name="T50" fmla="*/ 11 w 52"/>
                <a:gd name="T51" fmla="*/ 33 h 85"/>
                <a:gd name="T52" fmla="*/ 13 w 52"/>
                <a:gd name="T53" fmla="*/ 37 h 85"/>
                <a:gd name="T54" fmla="*/ 13 w 52"/>
                <a:gd name="T55" fmla="*/ 45 h 85"/>
                <a:gd name="T56" fmla="*/ 14 w 52"/>
                <a:gd name="T57" fmla="*/ 56 h 85"/>
                <a:gd name="T58" fmla="*/ 14 w 52"/>
                <a:gd name="T59" fmla="*/ 62 h 85"/>
                <a:gd name="T60" fmla="*/ 14 w 52"/>
                <a:gd name="T61" fmla="*/ 66 h 85"/>
                <a:gd name="T62" fmla="*/ 14 w 52"/>
                <a:gd name="T63" fmla="*/ 71 h 85"/>
                <a:gd name="T64" fmla="*/ 15 w 52"/>
                <a:gd name="T65" fmla="*/ 76 h 85"/>
                <a:gd name="T66" fmla="*/ 16 w 52"/>
                <a:gd name="T67" fmla="*/ 80 h 85"/>
                <a:gd name="T68" fmla="*/ 20 w 52"/>
                <a:gd name="T69" fmla="*/ 83 h 85"/>
                <a:gd name="T70" fmla="*/ 23 w 52"/>
                <a:gd name="T71" fmla="*/ 85 h 85"/>
                <a:gd name="T72" fmla="*/ 23 w 52"/>
                <a:gd name="T73" fmla="*/ 83 h 85"/>
                <a:gd name="T74" fmla="*/ 21 w 52"/>
                <a:gd name="T75" fmla="*/ 81 h 85"/>
                <a:gd name="T76" fmla="*/ 20 w 52"/>
                <a:gd name="T77" fmla="*/ 78 h 85"/>
                <a:gd name="T78" fmla="*/ 22 w 52"/>
                <a:gd name="T79" fmla="*/ 76 h 85"/>
                <a:gd name="T80" fmla="*/ 21 w 52"/>
                <a:gd name="T81" fmla="*/ 72 h 85"/>
                <a:gd name="T82" fmla="*/ 20 w 52"/>
                <a:gd name="T83" fmla="*/ 69 h 85"/>
                <a:gd name="T84" fmla="*/ 22 w 52"/>
                <a:gd name="T85" fmla="*/ 66 h 85"/>
                <a:gd name="T86" fmla="*/ 24 w 52"/>
                <a:gd name="T87" fmla="*/ 62 h 85"/>
                <a:gd name="T88" fmla="*/ 27 w 52"/>
                <a:gd name="T89" fmla="*/ 61 h 85"/>
                <a:gd name="T90" fmla="*/ 29 w 52"/>
                <a:gd name="T91" fmla="*/ 55 h 85"/>
                <a:gd name="T92" fmla="*/ 27 w 52"/>
                <a:gd name="T93" fmla="*/ 52 h 85"/>
                <a:gd name="T94" fmla="*/ 27 w 52"/>
                <a:gd name="T95" fmla="*/ 49 h 85"/>
                <a:gd name="T96" fmla="*/ 31 w 52"/>
                <a:gd name="T97" fmla="*/ 49 h 85"/>
                <a:gd name="T98" fmla="*/ 34 w 52"/>
                <a:gd name="T99" fmla="*/ 51 h 85"/>
                <a:gd name="T100" fmla="*/ 37 w 52"/>
                <a:gd name="T101" fmla="*/ 46 h 85"/>
                <a:gd name="T102" fmla="*/ 38 w 52"/>
                <a:gd name="T103" fmla="*/ 42 h 85"/>
                <a:gd name="T104" fmla="*/ 43 w 52"/>
                <a:gd name="T105" fmla="*/ 39 h 85"/>
                <a:gd name="T106" fmla="*/ 47 w 52"/>
                <a:gd name="T107" fmla="*/ 36 h 85"/>
                <a:gd name="T108" fmla="*/ 47 w 52"/>
                <a:gd name="T109" fmla="*/ 29 h 85"/>
                <a:gd name="T110" fmla="*/ 49 w 52"/>
                <a:gd name="T111" fmla="*/ 26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2" h="85">
                  <a:moveTo>
                    <a:pt x="49" y="26"/>
                  </a:moveTo>
                  <a:cubicBezTo>
                    <a:pt x="50" y="24"/>
                    <a:pt x="52" y="22"/>
                    <a:pt x="52" y="21"/>
                  </a:cubicBezTo>
                  <a:cubicBezTo>
                    <a:pt x="52" y="20"/>
                    <a:pt x="49" y="18"/>
                    <a:pt x="48" y="17"/>
                  </a:cubicBezTo>
                  <a:cubicBezTo>
                    <a:pt x="47" y="17"/>
                    <a:pt x="44" y="16"/>
                    <a:pt x="42" y="16"/>
                  </a:cubicBezTo>
                  <a:cubicBezTo>
                    <a:pt x="40" y="16"/>
                    <a:pt x="41" y="15"/>
                    <a:pt x="38" y="15"/>
                  </a:cubicBezTo>
                  <a:cubicBezTo>
                    <a:pt x="36" y="15"/>
                    <a:pt x="35" y="15"/>
                    <a:pt x="34" y="14"/>
                  </a:cubicBezTo>
                  <a:cubicBezTo>
                    <a:pt x="34" y="13"/>
                    <a:pt x="35" y="10"/>
                    <a:pt x="33" y="8"/>
                  </a:cubicBezTo>
                  <a:cubicBezTo>
                    <a:pt x="31" y="7"/>
                    <a:pt x="30" y="6"/>
                    <a:pt x="28" y="6"/>
                  </a:cubicBezTo>
                  <a:cubicBezTo>
                    <a:pt x="27" y="6"/>
                    <a:pt x="27" y="6"/>
                    <a:pt x="25" y="5"/>
                  </a:cubicBezTo>
                  <a:cubicBezTo>
                    <a:pt x="23" y="3"/>
                    <a:pt x="21" y="2"/>
                    <a:pt x="20" y="2"/>
                  </a:cubicBezTo>
                  <a:cubicBezTo>
                    <a:pt x="18" y="1"/>
                    <a:pt x="17" y="0"/>
                    <a:pt x="15" y="0"/>
                  </a:cubicBezTo>
                  <a:cubicBezTo>
                    <a:pt x="13" y="0"/>
                    <a:pt x="12" y="0"/>
                    <a:pt x="11" y="0"/>
                  </a:cubicBezTo>
                  <a:cubicBezTo>
                    <a:pt x="10" y="0"/>
                    <a:pt x="9" y="0"/>
                    <a:pt x="8" y="0"/>
                  </a:cubicBezTo>
                  <a:cubicBezTo>
                    <a:pt x="7" y="1"/>
                    <a:pt x="7" y="1"/>
                    <a:pt x="6" y="2"/>
                  </a:cubicBezTo>
                  <a:cubicBezTo>
                    <a:pt x="6" y="2"/>
                    <a:pt x="5" y="3"/>
                    <a:pt x="5" y="3"/>
                  </a:cubicBezTo>
                  <a:cubicBezTo>
                    <a:pt x="4" y="4"/>
                    <a:pt x="4" y="4"/>
                    <a:pt x="4" y="4"/>
                  </a:cubicBezTo>
                  <a:cubicBezTo>
                    <a:pt x="5" y="5"/>
                    <a:pt x="5" y="5"/>
                    <a:pt x="5" y="5"/>
                  </a:cubicBezTo>
                  <a:cubicBezTo>
                    <a:pt x="5" y="7"/>
                    <a:pt x="5" y="9"/>
                    <a:pt x="5" y="10"/>
                  </a:cubicBezTo>
                  <a:cubicBezTo>
                    <a:pt x="5" y="11"/>
                    <a:pt x="4" y="11"/>
                    <a:pt x="4" y="12"/>
                  </a:cubicBezTo>
                  <a:cubicBezTo>
                    <a:pt x="3" y="13"/>
                    <a:pt x="2" y="13"/>
                    <a:pt x="2" y="15"/>
                  </a:cubicBezTo>
                  <a:cubicBezTo>
                    <a:pt x="2" y="16"/>
                    <a:pt x="2" y="17"/>
                    <a:pt x="1" y="18"/>
                  </a:cubicBezTo>
                  <a:cubicBezTo>
                    <a:pt x="1" y="19"/>
                    <a:pt x="0" y="19"/>
                    <a:pt x="1" y="20"/>
                  </a:cubicBezTo>
                  <a:cubicBezTo>
                    <a:pt x="2" y="21"/>
                    <a:pt x="3" y="21"/>
                    <a:pt x="3" y="23"/>
                  </a:cubicBezTo>
                  <a:cubicBezTo>
                    <a:pt x="4" y="25"/>
                    <a:pt x="4" y="26"/>
                    <a:pt x="5" y="27"/>
                  </a:cubicBezTo>
                  <a:cubicBezTo>
                    <a:pt x="6" y="28"/>
                    <a:pt x="6" y="30"/>
                    <a:pt x="7" y="31"/>
                  </a:cubicBezTo>
                  <a:cubicBezTo>
                    <a:pt x="9" y="32"/>
                    <a:pt x="10" y="32"/>
                    <a:pt x="11" y="33"/>
                  </a:cubicBezTo>
                  <a:cubicBezTo>
                    <a:pt x="13" y="34"/>
                    <a:pt x="13" y="36"/>
                    <a:pt x="13" y="37"/>
                  </a:cubicBezTo>
                  <a:cubicBezTo>
                    <a:pt x="14" y="39"/>
                    <a:pt x="13" y="41"/>
                    <a:pt x="13" y="45"/>
                  </a:cubicBezTo>
                  <a:cubicBezTo>
                    <a:pt x="13" y="48"/>
                    <a:pt x="13" y="54"/>
                    <a:pt x="14" y="56"/>
                  </a:cubicBezTo>
                  <a:cubicBezTo>
                    <a:pt x="14" y="58"/>
                    <a:pt x="13" y="61"/>
                    <a:pt x="14" y="62"/>
                  </a:cubicBezTo>
                  <a:cubicBezTo>
                    <a:pt x="14" y="64"/>
                    <a:pt x="14" y="64"/>
                    <a:pt x="14" y="66"/>
                  </a:cubicBezTo>
                  <a:cubicBezTo>
                    <a:pt x="14" y="69"/>
                    <a:pt x="15" y="69"/>
                    <a:pt x="14" y="71"/>
                  </a:cubicBezTo>
                  <a:cubicBezTo>
                    <a:pt x="14" y="73"/>
                    <a:pt x="14" y="74"/>
                    <a:pt x="15" y="76"/>
                  </a:cubicBezTo>
                  <a:cubicBezTo>
                    <a:pt x="16" y="78"/>
                    <a:pt x="15" y="78"/>
                    <a:pt x="16" y="80"/>
                  </a:cubicBezTo>
                  <a:cubicBezTo>
                    <a:pt x="17" y="82"/>
                    <a:pt x="19" y="81"/>
                    <a:pt x="20" y="83"/>
                  </a:cubicBezTo>
                  <a:cubicBezTo>
                    <a:pt x="21" y="84"/>
                    <a:pt x="22" y="85"/>
                    <a:pt x="23" y="85"/>
                  </a:cubicBezTo>
                  <a:cubicBezTo>
                    <a:pt x="25" y="85"/>
                    <a:pt x="24" y="84"/>
                    <a:pt x="23" y="83"/>
                  </a:cubicBezTo>
                  <a:cubicBezTo>
                    <a:pt x="23" y="83"/>
                    <a:pt x="22" y="83"/>
                    <a:pt x="21" y="81"/>
                  </a:cubicBezTo>
                  <a:cubicBezTo>
                    <a:pt x="20" y="80"/>
                    <a:pt x="19" y="79"/>
                    <a:pt x="20" y="78"/>
                  </a:cubicBezTo>
                  <a:cubicBezTo>
                    <a:pt x="21" y="77"/>
                    <a:pt x="22" y="77"/>
                    <a:pt x="22" y="76"/>
                  </a:cubicBezTo>
                  <a:cubicBezTo>
                    <a:pt x="22" y="74"/>
                    <a:pt x="22" y="73"/>
                    <a:pt x="21" y="72"/>
                  </a:cubicBezTo>
                  <a:cubicBezTo>
                    <a:pt x="20" y="71"/>
                    <a:pt x="20" y="70"/>
                    <a:pt x="20" y="69"/>
                  </a:cubicBezTo>
                  <a:cubicBezTo>
                    <a:pt x="21" y="68"/>
                    <a:pt x="21" y="68"/>
                    <a:pt x="22" y="66"/>
                  </a:cubicBezTo>
                  <a:cubicBezTo>
                    <a:pt x="23" y="64"/>
                    <a:pt x="22" y="63"/>
                    <a:pt x="24" y="62"/>
                  </a:cubicBezTo>
                  <a:cubicBezTo>
                    <a:pt x="25" y="61"/>
                    <a:pt x="26" y="61"/>
                    <a:pt x="27" y="61"/>
                  </a:cubicBezTo>
                  <a:cubicBezTo>
                    <a:pt x="29" y="60"/>
                    <a:pt x="31" y="56"/>
                    <a:pt x="29" y="55"/>
                  </a:cubicBezTo>
                  <a:cubicBezTo>
                    <a:pt x="28" y="54"/>
                    <a:pt x="27" y="53"/>
                    <a:pt x="27" y="52"/>
                  </a:cubicBezTo>
                  <a:cubicBezTo>
                    <a:pt x="27" y="51"/>
                    <a:pt x="27" y="50"/>
                    <a:pt x="27" y="49"/>
                  </a:cubicBezTo>
                  <a:cubicBezTo>
                    <a:pt x="28" y="49"/>
                    <a:pt x="29" y="47"/>
                    <a:pt x="31" y="49"/>
                  </a:cubicBezTo>
                  <a:cubicBezTo>
                    <a:pt x="32" y="50"/>
                    <a:pt x="33" y="51"/>
                    <a:pt x="34" y="51"/>
                  </a:cubicBezTo>
                  <a:cubicBezTo>
                    <a:pt x="35" y="50"/>
                    <a:pt x="37" y="48"/>
                    <a:pt x="37" y="46"/>
                  </a:cubicBezTo>
                  <a:cubicBezTo>
                    <a:pt x="36" y="44"/>
                    <a:pt x="37" y="42"/>
                    <a:pt x="38" y="42"/>
                  </a:cubicBezTo>
                  <a:cubicBezTo>
                    <a:pt x="40" y="41"/>
                    <a:pt x="40" y="40"/>
                    <a:pt x="43" y="39"/>
                  </a:cubicBezTo>
                  <a:cubicBezTo>
                    <a:pt x="46" y="39"/>
                    <a:pt x="47" y="38"/>
                    <a:pt x="47" y="36"/>
                  </a:cubicBezTo>
                  <a:cubicBezTo>
                    <a:pt x="47" y="35"/>
                    <a:pt x="46" y="30"/>
                    <a:pt x="47" y="29"/>
                  </a:cubicBezTo>
                  <a:cubicBezTo>
                    <a:pt x="48" y="27"/>
                    <a:pt x="49" y="27"/>
                    <a:pt x="49" y="2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60" name="Freeform 141"/>
            <p:cNvSpPr>
              <a:spLocks/>
            </p:cNvSpPr>
            <p:nvPr/>
          </p:nvSpPr>
          <p:spPr bwMode="auto">
            <a:xfrm>
              <a:off x="4044959" y="1318996"/>
              <a:ext cx="1309633" cy="1402440"/>
            </a:xfrm>
            <a:custGeom>
              <a:avLst/>
              <a:gdLst>
                <a:gd name="T0" fmla="*/ 40 w 53"/>
                <a:gd name="T1" fmla="*/ 50 h 57"/>
                <a:gd name="T2" fmla="*/ 41 w 53"/>
                <a:gd name="T3" fmla="*/ 50 h 57"/>
                <a:gd name="T4" fmla="*/ 43 w 53"/>
                <a:gd name="T5" fmla="*/ 49 h 57"/>
                <a:gd name="T6" fmla="*/ 45 w 53"/>
                <a:gd name="T7" fmla="*/ 49 h 57"/>
                <a:gd name="T8" fmla="*/ 46 w 53"/>
                <a:gd name="T9" fmla="*/ 49 h 57"/>
                <a:gd name="T10" fmla="*/ 47 w 53"/>
                <a:gd name="T11" fmla="*/ 50 h 57"/>
                <a:gd name="T12" fmla="*/ 50 w 53"/>
                <a:gd name="T13" fmla="*/ 50 h 57"/>
                <a:gd name="T14" fmla="*/ 52 w 53"/>
                <a:gd name="T15" fmla="*/ 48 h 57"/>
                <a:gd name="T16" fmla="*/ 49 w 53"/>
                <a:gd name="T17" fmla="*/ 45 h 57"/>
                <a:gd name="T18" fmla="*/ 49 w 53"/>
                <a:gd name="T19" fmla="*/ 43 h 57"/>
                <a:gd name="T20" fmla="*/ 49 w 53"/>
                <a:gd name="T21" fmla="*/ 42 h 57"/>
                <a:gd name="T22" fmla="*/ 49 w 53"/>
                <a:gd name="T23" fmla="*/ 41 h 57"/>
                <a:gd name="T24" fmla="*/ 42 w 53"/>
                <a:gd name="T25" fmla="*/ 32 h 57"/>
                <a:gd name="T26" fmla="*/ 37 w 53"/>
                <a:gd name="T27" fmla="*/ 24 h 57"/>
                <a:gd name="T28" fmla="*/ 35 w 53"/>
                <a:gd name="T29" fmla="*/ 1 h 57"/>
                <a:gd name="T30" fmla="*/ 27 w 53"/>
                <a:gd name="T31" fmla="*/ 3 h 57"/>
                <a:gd name="T32" fmla="*/ 19 w 53"/>
                <a:gd name="T33" fmla="*/ 13 h 57"/>
                <a:gd name="T34" fmla="*/ 13 w 53"/>
                <a:gd name="T35" fmla="*/ 21 h 57"/>
                <a:gd name="T36" fmla="*/ 17 w 53"/>
                <a:gd name="T37" fmla="*/ 23 h 57"/>
                <a:gd name="T38" fmla="*/ 22 w 53"/>
                <a:gd name="T39" fmla="*/ 29 h 57"/>
                <a:gd name="T40" fmla="*/ 25 w 53"/>
                <a:gd name="T41" fmla="*/ 24 h 57"/>
                <a:gd name="T42" fmla="*/ 24 w 53"/>
                <a:gd name="T43" fmla="*/ 17 h 57"/>
                <a:gd name="T44" fmla="*/ 28 w 53"/>
                <a:gd name="T45" fmla="*/ 11 h 57"/>
                <a:gd name="T46" fmla="*/ 29 w 53"/>
                <a:gd name="T47" fmla="*/ 15 h 57"/>
                <a:gd name="T48" fmla="*/ 34 w 53"/>
                <a:gd name="T49" fmla="*/ 20 h 57"/>
                <a:gd name="T50" fmla="*/ 32 w 53"/>
                <a:gd name="T51" fmla="*/ 22 h 57"/>
                <a:gd name="T52" fmla="*/ 29 w 53"/>
                <a:gd name="T53" fmla="*/ 28 h 57"/>
                <a:gd name="T54" fmla="*/ 30 w 53"/>
                <a:gd name="T55" fmla="*/ 30 h 57"/>
                <a:gd name="T56" fmla="*/ 20 w 53"/>
                <a:gd name="T57" fmla="*/ 31 h 57"/>
                <a:gd name="T58" fmla="*/ 17 w 53"/>
                <a:gd name="T59" fmla="*/ 28 h 57"/>
                <a:gd name="T60" fmla="*/ 15 w 53"/>
                <a:gd name="T61" fmla="*/ 32 h 57"/>
                <a:gd name="T62" fmla="*/ 11 w 53"/>
                <a:gd name="T63" fmla="*/ 37 h 57"/>
                <a:gd name="T64" fmla="*/ 4 w 53"/>
                <a:gd name="T65" fmla="*/ 39 h 57"/>
                <a:gd name="T66" fmla="*/ 7 w 53"/>
                <a:gd name="T67" fmla="*/ 41 h 57"/>
                <a:gd name="T68" fmla="*/ 8 w 53"/>
                <a:gd name="T69" fmla="*/ 46 h 57"/>
                <a:gd name="T70" fmla="*/ 1 w 53"/>
                <a:gd name="T71" fmla="*/ 47 h 57"/>
                <a:gd name="T72" fmla="*/ 1 w 53"/>
                <a:gd name="T73" fmla="*/ 51 h 57"/>
                <a:gd name="T74" fmla="*/ 3 w 53"/>
                <a:gd name="T75" fmla="*/ 55 h 57"/>
                <a:gd name="T76" fmla="*/ 6 w 53"/>
                <a:gd name="T77" fmla="*/ 56 h 57"/>
                <a:gd name="T78" fmla="*/ 11 w 53"/>
                <a:gd name="T79" fmla="*/ 52 h 57"/>
                <a:gd name="T80" fmla="*/ 14 w 53"/>
                <a:gd name="T81" fmla="*/ 49 h 57"/>
                <a:gd name="T82" fmla="*/ 16 w 53"/>
                <a:gd name="T83" fmla="*/ 47 h 57"/>
                <a:gd name="T84" fmla="*/ 22 w 53"/>
                <a:gd name="T85" fmla="*/ 49 h 57"/>
                <a:gd name="T86" fmla="*/ 26 w 53"/>
                <a:gd name="T87" fmla="*/ 53 h 57"/>
                <a:gd name="T88" fmla="*/ 28 w 53"/>
                <a:gd name="T89" fmla="*/ 52 h 57"/>
                <a:gd name="T90" fmla="*/ 23 w 53"/>
                <a:gd name="T91" fmla="*/ 47 h 57"/>
                <a:gd name="T92" fmla="*/ 26 w 53"/>
                <a:gd name="T93" fmla="*/ 47 h 57"/>
                <a:gd name="T94" fmla="*/ 31 w 53"/>
                <a:gd name="T95" fmla="*/ 53 h 57"/>
                <a:gd name="T96" fmla="*/ 33 w 53"/>
                <a:gd name="T97" fmla="*/ 51 h 57"/>
                <a:gd name="T98" fmla="*/ 37 w 53"/>
                <a:gd name="T99" fmla="*/ 51 h 57"/>
                <a:gd name="T100" fmla="*/ 39 w 53"/>
                <a:gd name="T101" fmla="*/ 49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3" h="57">
                  <a:moveTo>
                    <a:pt x="39" y="49"/>
                  </a:moveTo>
                  <a:cubicBezTo>
                    <a:pt x="40" y="50"/>
                    <a:pt x="40" y="50"/>
                    <a:pt x="40" y="50"/>
                  </a:cubicBezTo>
                  <a:cubicBezTo>
                    <a:pt x="40" y="50"/>
                    <a:pt x="40" y="50"/>
                    <a:pt x="40" y="50"/>
                  </a:cubicBezTo>
                  <a:cubicBezTo>
                    <a:pt x="41" y="50"/>
                    <a:pt x="41" y="50"/>
                    <a:pt x="41" y="50"/>
                  </a:cubicBezTo>
                  <a:cubicBezTo>
                    <a:pt x="42" y="50"/>
                    <a:pt x="42" y="50"/>
                    <a:pt x="42" y="50"/>
                  </a:cubicBezTo>
                  <a:cubicBezTo>
                    <a:pt x="43" y="49"/>
                    <a:pt x="43" y="49"/>
                    <a:pt x="43" y="49"/>
                  </a:cubicBezTo>
                  <a:cubicBezTo>
                    <a:pt x="43" y="49"/>
                    <a:pt x="43" y="49"/>
                    <a:pt x="43" y="49"/>
                  </a:cubicBezTo>
                  <a:cubicBezTo>
                    <a:pt x="45" y="49"/>
                    <a:pt x="45" y="49"/>
                    <a:pt x="45" y="49"/>
                  </a:cubicBezTo>
                  <a:cubicBezTo>
                    <a:pt x="46" y="49"/>
                    <a:pt x="46" y="49"/>
                    <a:pt x="46" y="49"/>
                  </a:cubicBezTo>
                  <a:cubicBezTo>
                    <a:pt x="46" y="49"/>
                    <a:pt x="46" y="49"/>
                    <a:pt x="46" y="49"/>
                  </a:cubicBezTo>
                  <a:cubicBezTo>
                    <a:pt x="47" y="49"/>
                    <a:pt x="47" y="49"/>
                    <a:pt x="47" y="49"/>
                  </a:cubicBezTo>
                  <a:cubicBezTo>
                    <a:pt x="47" y="50"/>
                    <a:pt x="47" y="50"/>
                    <a:pt x="47" y="50"/>
                  </a:cubicBezTo>
                  <a:cubicBezTo>
                    <a:pt x="48" y="50"/>
                    <a:pt x="48" y="50"/>
                    <a:pt x="49" y="50"/>
                  </a:cubicBezTo>
                  <a:cubicBezTo>
                    <a:pt x="50" y="50"/>
                    <a:pt x="50" y="50"/>
                    <a:pt x="50" y="50"/>
                  </a:cubicBezTo>
                  <a:cubicBezTo>
                    <a:pt x="51" y="49"/>
                    <a:pt x="51" y="50"/>
                    <a:pt x="52" y="50"/>
                  </a:cubicBezTo>
                  <a:cubicBezTo>
                    <a:pt x="53" y="50"/>
                    <a:pt x="53" y="49"/>
                    <a:pt x="52" y="48"/>
                  </a:cubicBezTo>
                  <a:cubicBezTo>
                    <a:pt x="52" y="47"/>
                    <a:pt x="52" y="47"/>
                    <a:pt x="51" y="47"/>
                  </a:cubicBezTo>
                  <a:cubicBezTo>
                    <a:pt x="51" y="47"/>
                    <a:pt x="50" y="46"/>
                    <a:pt x="49" y="45"/>
                  </a:cubicBezTo>
                  <a:cubicBezTo>
                    <a:pt x="49" y="45"/>
                    <a:pt x="48" y="45"/>
                    <a:pt x="48" y="45"/>
                  </a:cubicBezTo>
                  <a:cubicBezTo>
                    <a:pt x="47" y="44"/>
                    <a:pt x="48" y="43"/>
                    <a:pt x="49" y="43"/>
                  </a:cubicBezTo>
                  <a:cubicBezTo>
                    <a:pt x="49" y="42"/>
                    <a:pt x="48" y="43"/>
                    <a:pt x="48" y="42"/>
                  </a:cubicBezTo>
                  <a:cubicBezTo>
                    <a:pt x="48" y="42"/>
                    <a:pt x="48" y="42"/>
                    <a:pt x="49" y="42"/>
                  </a:cubicBezTo>
                  <a:cubicBezTo>
                    <a:pt x="49" y="42"/>
                    <a:pt x="49" y="41"/>
                    <a:pt x="49" y="41"/>
                  </a:cubicBezTo>
                  <a:cubicBezTo>
                    <a:pt x="49" y="41"/>
                    <a:pt x="49" y="41"/>
                    <a:pt x="49" y="41"/>
                  </a:cubicBezTo>
                  <a:cubicBezTo>
                    <a:pt x="49" y="41"/>
                    <a:pt x="48" y="40"/>
                    <a:pt x="47" y="39"/>
                  </a:cubicBezTo>
                  <a:cubicBezTo>
                    <a:pt x="46" y="38"/>
                    <a:pt x="42" y="34"/>
                    <a:pt x="42" y="32"/>
                  </a:cubicBezTo>
                  <a:cubicBezTo>
                    <a:pt x="42" y="31"/>
                    <a:pt x="40" y="30"/>
                    <a:pt x="39" y="29"/>
                  </a:cubicBezTo>
                  <a:cubicBezTo>
                    <a:pt x="38" y="28"/>
                    <a:pt x="37" y="24"/>
                    <a:pt x="37" y="24"/>
                  </a:cubicBezTo>
                  <a:cubicBezTo>
                    <a:pt x="36" y="2"/>
                    <a:pt x="36" y="2"/>
                    <a:pt x="36" y="2"/>
                  </a:cubicBezTo>
                  <a:cubicBezTo>
                    <a:pt x="35" y="2"/>
                    <a:pt x="35" y="1"/>
                    <a:pt x="35" y="1"/>
                  </a:cubicBezTo>
                  <a:cubicBezTo>
                    <a:pt x="33" y="0"/>
                    <a:pt x="33" y="0"/>
                    <a:pt x="31" y="0"/>
                  </a:cubicBezTo>
                  <a:cubicBezTo>
                    <a:pt x="28" y="0"/>
                    <a:pt x="28" y="2"/>
                    <a:pt x="27" y="3"/>
                  </a:cubicBezTo>
                  <a:cubicBezTo>
                    <a:pt x="25" y="5"/>
                    <a:pt x="24" y="5"/>
                    <a:pt x="22" y="7"/>
                  </a:cubicBezTo>
                  <a:cubicBezTo>
                    <a:pt x="19" y="9"/>
                    <a:pt x="20" y="10"/>
                    <a:pt x="19" y="13"/>
                  </a:cubicBezTo>
                  <a:cubicBezTo>
                    <a:pt x="17" y="16"/>
                    <a:pt x="16" y="15"/>
                    <a:pt x="14" y="17"/>
                  </a:cubicBezTo>
                  <a:cubicBezTo>
                    <a:pt x="12" y="18"/>
                    <a:pt x="12" y="18"/>
                    <a:pt x="13" y="21"/>
                  </a:cubicBezTo>
                  <a:cubicBezTo>
                    <a:pt x="13" y="23"/>
                    <a:pt x="13" y="24"/>
                    <a:pt x="15" y="24"/>
                  </a:cubicBezTo>
                  <a:cubicBezTo>
                    <a:pt x="17" y="24"/>
                    <a:pt x="16" y="24"/>
                    <a:pt x="17" y="23"/>
                  </a:cubicBezTo>
                  <a:cubicBezTo>
                    <a:pt x="19" y="22"/>
                    <a:pt x="20" y="24"/>
                    <a:pt x="21" y="25"/>
                  </a:cubicBezTo>
                  <a:cubicBezTo>
                    <a:pt x="21" y="26"/>
                    <a:pt x="21" y="27"/>
                    <a:pt x="22" y="29"/>
                  </a:cubicBezTo>
                  <a:cubicBezTo>
                    <a:pt x="22" y="30"/>
                    <a:pt x="23" y="28"/>
                    <a:pt x="24" y="27"/>
                  </a:cubicBezTo>
                  <a:cubicBezTo>
                    <a:pt x="25" y="26"/>
                    <a:pt x="24" y="26"/>
                    <a:pt x="25" y="24"/>
                  </a:cubicBezTo>
                  <a:cubicBezTo>
                    <a:pt x="25" y="22"/>
                    <a:pt x="25" y="21"/>
                    <a:pt x="25" y="20"/>
                  </a:cubicBezTo>
                  <a:cubicBezTo>
                    <a:pt x="24" y="19"/>
                    <a:pt x="24" y="18"/>
                    <a:pt x="24" y="17"/>
                  </a:cubicBezTo>
                  <a:cubicBezTo>
                    <a:pt x="24" y="15"/>
                    <a:pt x="26" y="15"/>
                    <a:pt x="27" y="15"/>
                  </a:cubicBezTo>
                  <a:cubicBezTo>
                    <a:pt x="27" y="14"/>
                    <a:pt x="27" y="12"/>
                    <a:pt x="28" y="11"/>
                  </a:cubicBezTo>
                  <a:cubicBezTo>
                    <a:pt x="29" y="10"/>
                    <a:pt x="31" y="10"/>
                    <a:pt x="31" y="11"/>
                  </a:cubicBezTo>
                  <a:cubicBezTo>
                    <a:pt x="31" y="13"/>
                    <a:pt x="30" y="14"/>
                    <a:pt x="29" y="15"/>
                  </a:cubicBezTo>
                  <a:cubicBezTo>
                    <a:pt x="29" y="16"/>
                    <a:pt x="29" y="17"/>
                    <a:pt x="29" y="19"/>
                  </a:cubicBezTo>
                  <a:cubicBezTo>
                    <a:pt x="30" y="21"/>
                    <a:pt x="32" y="20"/>
                    <a:pt x="34" y="20"/>
                  </a:cubicBezTo>
                  <a:cubicBezTo>
                    <a:pt x="36" y="19"/>
                    <a:pt x="35" y="19"/>
                    <a:pt x="36" y="21"/>
                  </a:cubicBezTo>
                  <a:cubicBezTo>
                    <a:pt x="36" y="23"/>
                    <a:pt x="34" y="22"/>
                    <a:pt x="32" y="22"/>
                  </a:cubicBezTo>
                  <a:cubicBezTo>
                    <a:pt x="30" y="23"/>
                    <a:pt x="32" y="25"/>
                    <a:pt x="31" y="25"/>
                  </a:cubicBezTo>
                  <a:cubicBezTo>
                    <a:pt x="30" y="25"/>
                    <a:pt x="29" y="26"/>
                    <a:pt x="29" y="28"/>
                  </a:cubicBezTo>
                  <a:cubicBezTo>
                    <a:pt x="29" y="29"/>
                    <a:pt x="30" y="29"/>
                    <a:pt x="32" y="29"/>
                  </a:cubicBezTo>
                  <a:cubicBezTo>
                    <a:pt x="33" y="30"/>
                    <a:pt x="31" y="30"/>
                    <a:pt x="30" y="30"/>
                  </a:cubicBezTo>
                  <a:cubicBezTo>
                    <a:pt x="29" y="30"/>
                    <a:pt x="26" y="30"/>
                    <a:pt x="24" y="30"/>
                  </a:cubicBezTo>
                  <a:cubicBezTo>
                    <a:pt x="23" y="31"/>
                    <a:pt x="21" y="31"/>
                    <a:pt x="20" y="31"/>
                  </a:cubicBezTo>
                  <a:cubicBezTo>
                    <a:pt x="18" y="31"/>
                    <a:pt x="19" y="27"/>
                    <a:pt x="19" y="26"/>
                  </a:cubicBezTo>
                  <a:cubicBezTo>
                    <a:pt x="18" y="26"/>
                    <a:pt x="17" y="27"/>
                    <a:pt x="17" y="28"/>
                  </a:cubicBezTo>
                  <a:cubicBezTo>
                    <a:pt x="17" y="29"/>
                    <a:pt x="18" y="32"/>
                    <a:pt x="17" y="32"/>
                  </a:cubicBezTo>
                  <a:cubicBezTo>
                    <a:pt x="17" y="32"/>
                    <a:pt x="16" y="32"/>
                    <a:pt x="15" y="32"/>
                  </a:cubicBezTo>
                  <a:cubicBezTo>
                    <a:pt x="14" y="32"/>
                    <a:pt x="14" y="32"/>
                    <a:pt x="12" y="34"/>
                  </a:cubicBezTo>
                  <a:cubicBezTo>
                    <a:pt x="11" y="37"/>
                    <a:pt x="12" y="36"/>
                    <a:pt x="11" y="37"/>
                  </a:cubicBezTo>
                  <a:cubicBezTo>
                    <a:pt x="9" y="38"/>
                    <a:pt x="9" y="38"/>
                    <a:pt x="8" y="39"/>
                  </a:cubicBezTo>
                  <a:cubicBezTo>
                    <a:pt x="7" y="39"/>
                    <a:pt x="5" y="39"/>
                    <a:pt x="4" y="39"/>
                  </a:cubicBezTo>
                  <a:cubicBezTo>
                    <a:pt x="3" y="39"/>
                    <a:pt x="4" y="40"/>
                    <a:pt x="5" y="40"/>
                  </a:cubicBezTo>
                  <a:cubicBezTo>
                    <a:pt x="5" y="40"/>
                    <a:pt x="6" y="41"/>
                    <a:pt x="7" y="41"/>
                  </a:cubicBezTo>
                  <a:cubicBezTo>
                    <a:pt x="8" y="42"/>
                    <a:pt x="10" y="43"/>
                    <a:pt x="10" y="44"/>
                  </a:cubicBezTo>
                  <a:cubicBezTo>
                    <a:pt x="9" y="47"/>
                    <a:pt x="8" y="46"/>
                    <a:pt x="8" y="46"/>
                  </a:cubicBezTo>
                  <a:cubicBezTo>
                    <a:pt x="7" y="46"/>
                    <a:pt x="4" y="46"/>
                    <a:pt x="3" y="46"/>
                  </a:cubicBezTo>
                  <a:cubicBezTo>
                    <a:pt x="3" y="46"/>
                    <a:pt x="1" y="46"/>
                    <a:pt x="1" y="47"/>
                  </a:cubicBezTo>
                  <a:cubicBezTo>
                    <a:pt x="1" y="47"/>
                    <a:pt x="1" y="48"/>
                    <a:pt x="1" y="49"/>
                  </a:cubicBezTo>
                  <a:cubicBezTo>
                    <a:pt x="0" y="49"/>
                    <a:pt x="1" y="50"/>
                    <a:pt x="1" y="51"/>
                  </a:cubicBezTo>
                  <a:cubicBezTo>
                    <a:pt x="1" y="52"/>
                    <a:pt x="0" y="55"/>
                    <a:pt x="0" y="55"/>
                  </a:cubicBezTo>
                  <a:cubicBezTo>
                    <a:pt x="1" y="55"/>
                    <a:pt x="2" y="55"/>
                    <a:pt x="3" y="55"/>
                  </a:cubicBezTo>
                  <a:cubicBezTo>
                    <a:pt x="3" y="55"/>
                    <a:pt x="3" y="56"/>
                    <a:pt x="4" y="56"/>
                  </a:cubicBezTo>
                  <a:cubicBezTo>
                    <a:pt x="5" y="57"/>
                    <a:pt x="5" y="56"/>
                    <a:pt x="6" y="56"/>
                  </a:cubicBezTo>
                  <a:cubicBezTo>
                    <a:pt x="7" y="55"/>
                    <a:pt x="9" y="55"/>
                    <a:pt x="9" y="55"/>
                  </a:cubicBezTo>
                  <a:cubicBezTo>
                    <a:pt x="10" y="54"/>
                    <a:pt x="10" y="53"/>
                    <a:pt x="11" y="52"/>
                  </a:cubicBezTo>
                  <a:cubicBezTo>
                    <a:pt x="11" y="51"/>
                    <a:pt x="12" y="51"/>
                    <a:pt x="13" y="50"/>
                  </a:cubicBezTo>
                  <a:cubicBezTo>
                    <a:pt x="13" y="49"/>
                    <a:pt x="14" y="49"/>
                    <a:pt x="14" y="49"/>
                  </a:cubicBezTo>
                  <a:cubicBezTo>
                    <a:pt x="15" y="48"/>
                    <a:pt x="12" y="48"/>
                    <a:pt x="14" y="47"/>
                  </a:cubicBezTo>
                  <a:cubicBezTo>
                    <a:pt x="15" y="46"/>
                    <a:pt x="15" y="48"/>
                    <a:pt x="16" y="47"/>
                  </a:cubicBezTo>
                  <a:cubicBezTo>
                    <a:pt x="18" y="47"/>
                    <a:pt x="18" y="45"/>
                    <a:pt x="20" y="46"/>
                  </a:cubicBezTo>
                  <a:cubicBezTo>
                    <a:pt x="21" y="47"/>
                    <a:pt x="21" y="48"/>
                    <a:pt x="22" y="49"/>
                  </a:cubicBezTo>
                  <a:cubicBezTo>
                    <a:pt x="23" y="50"/>
                    <a:pt x="24" y="50"/>
                    <a:pt x="25" y="51"/>
                  </a:cubicBezTo>
                  <a:cubicBezTo>
                    <a:pt x="25" y="51"/>
                    <a:pt x="26" y="52"/>
                    <a:pt x="26" y="53"/>
                  </a:cubicBezTo>
                  <a:cubicBezTo>
                    <a:pt x="27" y="54"/>
                    <a:pt x="26" y="54"/>
                    <a:pt x="27" y="54"/>
                  </a:cubicBezTo>
                  <a:cubicBezTo>
                    <a:pt x="28" y="54"/>
                    <a:pt x="27" y="52"/>
                    <a:pt x="28" y="52"/>
                  </a:cubicBezTo>
                  <a:cubicBezTo>
                    <a:pt x="30" y="52"/>
                    <a:pt x="27" y="50"/>
                    <a:pt x="26" y="50"/>
                  </a:cubicBezTo>
                  <a:cubicBezTo>
                    <a:pt x="25" y="48"/>
                    <a:pt x="25" y="48"/>
                    <a:pt x="23" y="47"/>
                  </a:cubicBezTo>
                  <a:cubicBezTo>
                    <a:pt x="22" y="46"/>
                    <a:pt x="22" y="45"/>
                    <a:pt x="23" y="44"/>
                  </a:cubicBezTo>
                  <a:cubicBezTo>
                    <a:pt x="24" y="44"/>
                    <a:pt x="24" y="46"/>
                    <a:pt x="26" y="47"/>
                  </a:cubicBezTo>
                  <a:cubicBezTo>
                    <a:pt x="28" y="48"/>
                    <a:pt x="28" y="48"/>
                    <a:pt x="29" y="50"/>
                  </a:cubicBezTo>
                  <a:cubicBezTo>
                    <a:pt x="30" y="52"/>
                    <a:pt x="30" y="51"/>
                    <a:pt x="31" y="53"/>
                  </a:cubicBezTo>
                  <a:cubicBezTo>
                    <a:pt x="32" y="54"/>
                    <a:pt x="31" y="56"/>
                    <a:pt x="33" y="55"/>
                  </a:cubicBezTo>
                  <a:cubicBezTo>
                    <a:pt x="35" y="55"/>
                    <a:pt x="34" y="53"/>
                    <a:pt x="33" y="51"/>
                  </a:cubicBezTo>
                  <a:cubicBezTo>
                    <a:pt x="33" y="50"/>
                    <a:pt x="34" y="50"/>
                    <a:pt x="36" y="51"/>
                  </a:cubicBezTo>
                  <a:cubicBezTo>
                    <a:pt x="37" y="51"/>
                    <a:pt x="37" y="51"/>
                    <a:pt x="37" y="51"/>
                  </a:cubicBezTo>
                  <a:cubicBezTo>
                    <a:pt x="38" y="50"/>
                    <a:pt x="38" y="50"/>
                    <a:pt x="38" y="50"/>
                  </a:cubicBezTo>
                  <a:lnTo>
                    <a:pt x="39" y="49"/>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61" name="Freeform 142"/>
            <p:cNvSpPr>
              <a:spLocks/>
            </p:cNvSpPr>
            <p:nvPr/>
          </p:nvSpPr>
          <p:spPr bwMode="auto">
            <a:xfrm>
              <a:off x="4931797" y="678351"/>
              <a:ext cx="3436169" cy="3022734"/>
            </a:xfrm>
            <a:custGeom>
              <a:avLst/>
              <a:gdLst>
                <a:gd name="T0" fmla="*/ 139 w 145"/>
                <a:gd name="T1" fmla="*/ 6 h 127"/>
                <a:gd name="T2" fmla="*/ 123 w 145"/>
                <a:gd name="T3" fmla="*/ 3 h 127"/>
                <a:gd name="T4" fmla="*/ 116 w 145"/>
                <a:gd name="T5" fmla="*/ 7 h 127"/>
                <a:gd name="T6" fmla="*/ 98 w 145"/>
                <a:gd name="T7" fmla="*/ 5 h 127"/>
                <a:gd name="T8" fmla="*/ 90 w 145"/>
                <a:gd name="T9" fmla="*/ 10 h 127"/>
                <a:gd name="T10" fmla="*/ 77 w 145"/>
                <a:gd name="T11" fmla="*/ 8 h 127"/>
                <a:gd name="T12" fmla="*/ 66 w 145"/>
                <a:gd name="T13" fmla="*/ 10 h 127"/>
                <a:gd name="T14" fmla="*/ 61 w 145"/>
                <a:gd name="T15" fmla="*/ 7 h 127"/>
                <a:gd name="T16" fmla="*/ 51 w 145"/>
                <a:gd name="T17" fmla="*/ 1 h 127"/>
                <a:gd name="T18" fmla="*/ 41 w 145"/>
                <a:gd name="T19" fmla="*/ 12 h 127"/>
                <a:gd name="T20" fmla="*/ 37 w 145"/>
                <a:gd name="T21" fmla="*/ 21 h 127"/>
                <a:gd name="T22" fmla="*/ 38 w 145"/>
                <a:gd name="T23" fmla="*/ 32 h 127"/>
                <a:gd name="T24" fmla="*/ 32 w 145"/>
                <a:gd name="T25" fmla="*/ 29 h 127"/>
                <a:gd name="T26" fmla="*/ 19 w 145"/>
                <a:gd name="T27" fmla="*/ 33 h 127"/>
                <a:gd name="T28" fmla="*/ 11 w 145"/>
                <a:gd name="T29" fmla="*/ 39 h 127"/>
                <a:gd name="T30" fmla="*/ 2 w 145"/>
                <a:gd name="T31" fmla="*/ 41 h 127"/>
                <a:gd name="T32" fmla="*/ 7 w 145"/>
                <a:gd name="T33" fmla="*/ 35 h 127"/>
                <a:gd name="T34" fmla="*/ 3 w 145"/>
                <a:gd name="T35" fmla="*/ 59 h 127"/>
                <a:gd name="T36" fmla="*/ 13 w 145"/>
                <a:gd name="T37" fmla="*/ 71 h 127"/>
                <a:gd name="T38" fmla="*/ 12 w 145"/>
                <a:gd name="T39" fmla="*/ 75 h 127"/>
                <a:gd name="T40" fmla="*/ 16 w 145"/>
                <a:gd name="T41" fmla="*/ 80 h 127"/>
                <a:gd name="T42" fmla="*/ 11 w 145"/>
                <a:gd name="T43" fmla="*/ 79 h 127"/>
                <a:gd name="T44" fmla="*/ 7 w 145"/>
                <a:gd name="T45" fmla="*/ 79 h 127"/>
                <a:gd name="T46" fmla="*/ 4 w 145"/>
                <a:gd name="T47" fmla="*/ 80 h 127"/>
                <a:gd name="T48" fmla="*/ 1 w 145"/>
                <a:gd name="T49" fmla="*/ 81 h 127"/>
                <a:gd name="T50" fmla="*/ 10 w 145"/>
                <a:gd name="T51" fmla="*/ 88 h 127"/>
                <a:gd name="T52" fmla="*/ 10 w 145"/>
                <a:gd name="T53" fmla="*/ 96 h 127"/>
                <a:gd name="T54" fmla="*/ 20 w 145"/>
                <a:gd name="T55" fmla="*/ 109 h 127"/>
                <a:gd name="T56" fmla="*/ 39 w 145"/>
                <a:gd name="T57" fmla="*/ 103 h 127"/>
                <a:gd name="T58" fmla="*/ 28 w 145"/>
                <a:gd name="T59" fmla="*/ 98 h 127"/>
                <a:gd name="T60" fmla="*/ 30 w 145"/>
                <a:gd name="T61" fmla="*/ 96 h 127"/>
                <a:gd name="T62" fmla="*/ 47 w 145"/>
                <a:gd name="T63" fmla="*/ 99 h 127"/>
                <a:gd name="T64" fmla="*/ 54 w 145"/>
                <a:gd name="T65" fmla="*/ 108 h 127"/>
                <a:gd name="T66" fmla="*/ 62 w 145"/>
                <a:gd name="T67" fmla="*/ 114 h 127"/>
                <a:gd name="T68" fmla="*/ 73 w 145"/>
                <a:gd name="T69" fmla="*/ 102 h 127"/>
                <a:gd name="T70" fmla="*/ 80 w 145"/>
                <a:gd name="T71" fmla="*/ 108 h 127"/>
                <a:gd name="T72" fmla="*/ 84 w 145"/>
                <a:gd name="T73" fmla="*/ 121 h 127"/>
                <a:gd name="T74" fmla="*/ 85 w 145"/>
                <a:gd name="T75" fmla="*/ 120 h 127"/>
                <a:gd name="T76" fmla="*/ 92 w 145"/>
                <a:gd name="T77" fmla="*/ 115 h 127"/>
                <a:gd name="T78" fmla="*/ 102 w 145"/>
                <a:gd name="T79" fmla="*/ 98 h 127"/>
                <a:gd name="T80" fmla="*/ 100 w 145"/>
                <a:gd name="T81" fmla="*/ 81 h 127"/>
                <a:gd name="T82" fmla="*/ 106 w 145"/>
                <a:gd name="T83" fmla="*/ 77 h 127"/>
                <a:gd name="T84" fmla="*/ 109 w 145"/>
                <a:gd name="T85" fmla="*/ 79 h 127"/>
                <a:gd name="T86" fmla="*/ 117 w 145"/>
                <a:gd name="T87" fmla="*/ 63 h 127"/>
                <a:gd name="T88" fmla="*/ 109 w 145"/>
                <a:gd name="T89" fmla="*/ 48 h 127"/>
                <a:gd name="T90" fmla="*/ 122 w 145"/>
                <a:gd name="T91" fmla="*/ 35 h 127"/>
                <a:gd name="T92" fmla="*/ 129 w 145"/>
                <a:gd name="T93" fmla="*/ 29 h 127"/>
                <a:gd name="T94" fmla="*/ 131 w 145"/>
                <a:gd name="T95" fmla="*/ 50 h 127"/>
                <a:gd name="T96" fmla="*/ 133 w 145"/>
                <a:gd name="T97" fmla="*/ 31 h 127"/>
                <a:gd name="T98" fmla="*/ 137 w 145"/>
                <a:gd name="T99" fmla="*/ 18 h 127"/>
                <a:gd name="T100" fmla="*/ 143 w 145"/>
                <a:gd name="T101" fmla="*/ 11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45" h="127">
                  <a:moveTo>
                    <a:pt x="144" y="9"/>
                  </a:moveTo>
                  <a:cubicBezTo>
                    <a:pt x="144" y="8"/>
                    <a:pt x="142" y="8"/>
                    <a:pt x="142" y="7"/>
                  </a:cubicBezTo>
                  <a:cubicBezTo>
                    <a:pt x="142" y="6"/>
                    <a:pt x="142" y="4"/>
                    <a:pt x="142" y="3"/>
                  </a:cubicBezTo>
                  <a:cubicBezTo>
                    <a:pt x="141" y="2"/>
                    <a:pt x="138" y="3"/>
                    <a:pt x="139" y="6"/>
                  </a:cubicBezTo>
                  <a:cubicBezTo>
                    <a:pt x="139" y="7"/>
                    <a:pt x="138" y="6"/>
                    <a:pt x="136" y="5"/>
                  </a:cubicBezTo>
                  <a:cubicBezTo>
                    <a:pt x="135" y="5"/>
                    <a:pt x="134" y="4"/>
                    <a:pt x="132" y="5"/>
                  </a:cubicBezTo>
                  <a:cubicBezTo>
                    <a:pt x="130" y="6"/>
                    <a:pt x="130" y="4"/>
                    <a:pt x="128" y="3"/>
                  </a:cubicBezTo>
                  <a:cubicBezTo>
                    <a:pt x="127" y="3"/>
                    <a:pt x="124" y="3"/>
                    <a:pt x="123" y="3"/>
                  </a:cubicBezTo>
                  <a:cubicBezTo>
                    <a:pt x="122" y="3"/>
                    <a:pt x="120" y="3"/>
                    <a:pt x="120" y="4"/>
                  </a:cubicBezTo>
                  <a:cubicBezTo>
                    <a:pt x="120" y="5"/>
                    <a:pt x="121" y="6"/>
                    <a:pt x="122" y="7"/>
                  </a:cubicBezTo>
                  <a:cubicBezTo>
                    <a:pt x="122" y="8"/>
                    <a:pt x="121" y="8"/>
                    <a:pt x="119" y="7"/>
                  </a:cubicBezTo>
                  <a:cubicBezTo>
                    <a:pt x="118" y="7"/>
                    <a:pt x="117" y="7"/>
                    <a:pt x="116" y="7"/>
                  </a:cubicBezTo>
                  <a:cubicBezTo>
                    <a:pt x="114" y="7"/>
                    <a:pt x="114" y="7"/>
                    <a:pt x="112" y="8"/>
                  </a:cubicBezTo>
                  <a:cubicBezTo>
                    <a:pt x="110" y="9"/>
                    <a:pt x="110" y="7"/>
                    <a:pt x="106" y="6"/>
                  </a:cubicBezTo>
                  <a:cubicBezTo>
                    <a:pt x="102" y="4"/>
                    <a:pt x="105" y="6"/>
                    <a:pt x="103" y="7"/>
                  </a:cubicBezTo>
                  <a:cubicBezTo>
                    <a:pt x="101" y="7"/>
                    <a:pt x="100" y="6"/>
                    <a:pt x="98" y="5"/>
                  </a:cubicBezTo>
                  <a:cubicBezTo>
                    <a:pt x="97" y="4"/>
                    <a:pt x="97" y="5"/>
                    <a:pt x="96" y="5"/>
                  </a:cubicBezTo>
                  <a:cubicBezTo>
                    <a:pt x="94" y="6"/>
                    <a:pt x="95" y="6"/>
                    <a:pt x="93" y="5"/>
                  </a:cubicBezTo>
                  <a:cubicBezTo>
                    <a:pt x="91" y="4"/>
                    <a:pt x="90" y="6"/>
                    <a:pt x="90" y="7"/>
                  </a:cubicBezTo>
                  <a:cubicBezTo>
                    <a:pt x="89" y="9"/>
                    <a:pt x="90" y="9"/>
                    <a:pt x="90" y="10"/>
                  </a:cubicBezTo>
                  <a:cubicBezTo>
                    <a:pt x="89" y="11"/>
                    <a:pt x="88" y="10"/>
                    <a:pt x="86" y="11"/>
                  </a:cubicBezTo>
                  <a:cubicBezTo>
                    <a:pt x="85" y="11"/>
                    <a:pt x="84" y="12"/>
                    <a:pt x="84" y="13"/>
                  </a:cubicBezTo>
                  <a:cubicBezTo>
                    <a:pt x="84" y="14"/>
                    <a:pt x="82" y="12"/>
                    <a:pt x="81" y="12"/>
                  </a:cubicBezTo>
                  <a:cubicBezTo>
                    <a:pt x="81" y="11"/>
                    <a:pt x="79" y="9"/>
                    <a:pt x="77" y="8"/>
                  </a:cubicBezTo>
                  <a:cubicBezTo>
                    <a:pt x="75" y="7"/>
                    <a:pt x="75" y="8"/>
                    <a:pt x="74" y="9"/>
                  </a:cubicBezTo>
                  <a:cubicBezTo>
                    <a:pt x="73" y="10"/>
                    <a:pt x="73" y="11"/>
                    <a:pt x="72" y="11"/>
                  </a:cubicBezTo>
                  <a:cubicBezTo>
                    <a:pt x="70" y="11"/>
                    <a:pt x="70" y="11"/>
                    <a:pt x="69" y="10"/>
                  </a:cubicBezTo>
                  <a:cubicBezTo>
                    <a:pt x="68" y="9"/>
                    <a:pt x="68" y="9"/>
                    <a:pt x="66" y="10"/>
                  </a:cubicBezTo>
                  <a:cubicBezTo>
                    <a:pt x="65" y="10"/>
                    <a:pt x="66" y="11"/>
                    <a:pt x="65" y="11"/>
                  </a:cubicBezTo>
                  <a:cubicBezTo>
                    <a:pt x="64" y="10"/>
                    <a:pt x="63" y="11"/>
                    <a:pt x="63" y="11"/>
                  </a:cubicBezTo>
                  <a:cubicBezTo>
                    <a:pt x="62" y="12"/>
                    <a:pt x="62" y="12"/>
                    <a:pt x="61" y="12"/>
                  </a:cubicBezTo>
                  <a:cubicBezTo>
                    <a:pt x="61" y="12"/>
                    <a:pt x="61" y="10"/>
                    <a:pt x="61" y="7"/>
                  </a:cubicBezTo>
                  <a:cubicBezTo>
                    <a:pt x="61" y="5"/>
                    <a:pt x="61" y="5"/>
                    <a:pt x="60" y="4"/>
                  </a:cubicBezTo>
                  <a:cubicBezTo>
                    <a:pt x="60" y="2"/>
                    <a:pt x="58" y="3"/>
                    <a:pt x="57" y="3"/>
                  </a:cubicBezTo>
                  <a:cubicBezTo>
                    <a:pt x="55" y="4"/>
                    <a:pt x="55" y="4"/>
                    <a:pt x="54" y="2"/>
                  </a:cubicBezTo>
                  <a:cubicBezTo>
                    <a:pt x="52" y="1"/>
                    <a:pt x="52" y="0"/>
                    <a:pt x="51" y="1"/>
                  </a:cubicBezTo>
                  <a:cubicBezTo>
                    <a:pt x="49" y="2"/>
                    <a:pt x="51" y="4"/>
                    <a:pt x="51" y="6"/>
                  </a:cubicBezTo>
                  <a:cubicBezTo>
                    <a:pt x="51" y="7"/>
                    <a:pt x="50" y="7"/>
                    <a:pt x="49" y="7"/>
                  </a:cubicBezTo>
                  <a:cubicBezTo>
                    <a:pt x="48" y="7"/>
                    <a:pt x="47" y="8"/>
                    <a:pt x="46" y="9"/>
                  </a:cubicBezTo>
                  <a:cubicBezTo>
                    <a:pt x="46" y="11"/>
                    <a:pt x="42" y="11"/>
                    <a:pt x="41" y="12"/>
                  </a:cubicBezTo>
                  <a:cubicBezTo>
                    <a:pt x="40" y="14"/>
                    <a:pt x="41" y="14"/>
                    <a:pt x="43" y="15"/>
                  </a:cubicBezTo>
                  <a:cubicBezTo>
                    <a:pt x="44" y="15"/>
                    <a:pt x="42" y="16"/>
                    <a:pt x="40" y="17"/>
                  </a:cubicBezTo>
                  <a:cubicBezTo>
                    <a:pt x="38" y="19"/>
                    <a:pt x="40" y="19"/>
                    <a:pt x="40" y="21"/>
                  </a:cubicBezTo>
                  <a:cubicBezTo>
                    <a:pt x="40" y="22"/>
                    <a:pt x="39" y="22"/>
                    <a:pt x="37" y="21"/>
                  </a:cubicBezTo>
                  <a:cubicBezTo>
                    <a:pt x="36" y="21"/>
                    <a:pt x="36" y="23"/>
                    <a:pt x="37" y="25"/>
                  </a:cubicBezTo>
                  <a:cubicBezTo>
                    <a:pt x="37" y="28"/>
                    <a:pt x="38" y="28"/>
                    <a:pt x="39" y="30"/>
                  </a:cubicBezTo>
                  <a:cubicBezTo>
                    <a:pt x="40" y="32"/>
                    <a:pt x="40" y="32"/>
                    <a:pt x="39" y="34"/>
                  </a:cubicBezTo>
                  <a:cubicBezTo>
                    <a:pt x="39" y="36"/>
                    <a:pt x="36" y="34"/>
                    <a:pt x="38" y="32"/>
                  </a:cubicBezTo>
                  <a:cubicBezTo>
                    <a:pt x="39" y="31"/>
                    <a:pt x="37" y="30"/>
                    <a:pt x="36" y="28"/>
                  </a:cubicBezTo>
                  <a:cubicBezTo>
                    <a:pt x="34" y="25"/>
                    <a:pt x="35" y="24"/>
                    <a:pt x="33" y="22"/>
                  </a:cubicBezTo>
                  <a:cubicBezTo>
                    <a:pt x="32" y="20"/>
                    <a:pt x="31" y="22"/>
                    <a:pt x="29" y="24"/>
                  </a:cubicBezTo>
                  <a:cubicBezTo>
                    <a:pt x="28" y="27"/>
                    <a:pt x="31" y="28"/>
                    <a:pt x="32" y="29"/>
                  </a:cubicBezTo>
                  <a:cubicBezTo>
                    <a:pt x="34" y="30"/>
                    <a:pt x="33" y="31"/>
                    <a:pt x="31" y="30"/>
                  </a:cubicBezTo>
                  <a:cubicBezTo>
                    <a:pt x="30" y="30"/>
                    <a:pt x="27" y="28"/>
                    <a:pt x="25" y="29"/>
                  </a:cubicBezTo>
                  <a:cubicBezTo>
                    <a:pt x="23" y="30"/>
                    <a:pt x="26" y="31"/>
                    <a:pt x="25" y="33"/>
                  </a:cubicBezTo>
                  <a:cubicBezTo>
                    <a:pt x="24" y="34"/>
                    <a:pt x="22" y="33"/>
                    <a:pt x="19" y="33"/>
                  </a:cubicBezTo>
                  <a:cubicBezTo>
                    <a:pt x="16" y="33"/>
                    <a:pt x="17" y="34"/>
                    <a:pt x="16" y="36"/>
                  </a:cubicBezTo>
                  <a:cubicBezTo>
                    <a:pt x="15" y="37"/>
                    <a:pt x="14" y="34"/>
                    <a:pt x="13" y="34"/>
                  </a:cubicBezTo>
                  <a:cubicBezTo>
                    <a:pt x="11" y="33"/>
                    <a:pt x="12" y="35"/>
                    <a:pt x="12" y="38"/>
                  </a:cubicBezTo>
                  <a:cubicBezTo>
                    <a:pt x="12" y="41"/>
                    <a:pt x="12" y="38"/>
                    <a:pt x="11" y="39"/>
                  </a:cubicBezTo>
                  <a:cubicBezTo>
                    <a:pt x="10" y="40"/>
                    <a:pt x="10" y="40"/>
                    <a:pt x="8" y="41"/>
                  </a:cubicBezTo>
                  <a:cubicBezTo>
                    <a:pt x="6" y="42"/>
                    <a:pt x="7" y="43"/>
                    <a:pt x="6" y="45"/>
                  </a:cubicBezTo>
                  <a:cubicBezTo>
                    <a:pt x="5" y="47"/>
                    <a:pt x="5" y="44"/>
                    <a:pt x="4" y="43"/>
                  </a:cubicBezTo>
                  <a:cubicBezTo>
                    <a:pt x="3" y="42"/>
                    <a:pt x="3" y="41"/>
                    <a:pt x="2" y="41"/>
                  </a:cubicBezTo>
                  <a:cubicBezTo>
                    <a:pt x="1" y="40"/>
                    <a:pt x="2" y="39"/>
                    <a:pt x="3" y="39"/>
                  </a:cubicBezTo>
                  <a:cubicBezTo>
                    <a:pt x="4" y="39"/>
                    <a:pt x="6" y="39"/>
                    <a:pt x="8" y="39"/>
                  </a:cubicBezTo>
                  <a:cubicBezTo>
                    <a:pt x="10" y="38"/>
                    <a:pt x="10" y="38"/>
                    <a:pt x="10" y="36"/>
                  </a:cubicBezTo>
                  <a:cubicBezTo>
                    <a:pt x="9" y="35"/>
                    <a:pt x="8" y="36"/>
                    <a:pt x="7" y="35"/>
                  </a:cubicBezTo>
                  <a:cubicBezTo>
                    <a:pt x="6" y="34"/>
                    <a:pt x="4" y="33"/>
                    <a:pt x="2" y="33"/>
                  </a:cubicBezTo>
                  <a:cubicBezTo>
                    <a:pt x="1" y="32"/>
                    <a:pt x="0" y="32"/>
                    <a:pt x="0" y="32"/>
                  </a:cubicBezTo>
                  <a:cubicBezTo>
                    <a:pt x="1" y="54"/>
                    <a:pt x="1" y="54"/>
                    <a:pt x="1" y="54"/>
                  </a:cubicBezTo>
                  <a:cubicBezTo>
                    <a:pt x="1" y="54"/>
                    <a:pt x="2" y="58"/>
                    <a:pt x="3" y="59"/>
                  </a:cubicBezTo>
                  <a:cubicBezTo>
                    <a:pt x="4" y="60"/>
                    <a:pt x="6" y="61"/>
                    <a:pt x="6" y="62"/>
                  </a:cubicBezTo>
                  <a:cubicBezTo>
                    <a:pt x="6" y="64"/>
                    <a:pt x="10" y="68"/>
                    <a:pt x="11" y="69"/>
                  </a:cubicBezTo>
                  <a:cubicBezTo>
                    <a:pt x="12" y="70"/>
                    <a:pt x="13" y="71"/>
                    <a:pt x="13" y="71"/>
                  </a:cubicBezTo>
                  <a:cubicBezTo>
                    <a:pt x="13" y="71"/>
                    <a:pt x="13" y="71"/>
                    <a:pt x="13" y="71"/>
                  </a:cubicBezTo>
                  <a:cubicBezTo>
                    <a:pt x="13" y="71"/>
                    <a:pt x="13" y="72"/>
                    <a:pt x="13" y="72"/>
                  </a:cubicBezTo>
                  <a:cubicBezTo>
                    <a:pt x="12" y="72"/>
                    <a:pt x="12" y="72"/>
                    <a:pt x="12" y="72"/>
                  </a:cubicBezTo>
                  <a:cubicBezTo>
                    <a:pt x="12" y="73"/>
                    <a:pt x="13" y="72"/>
                    <a:pt x="13" y="73"/>
                  </a:cubicBezTo>
                  <a:cubicBezTo>
                    <a:pt x="12" y="73"/>
                    <a:pt x="11" y="74"/>
                    <a:pt x="12" y="75"/>
                  </a:cubicBezTo>
                  <a:cubicBezTo>
                    <a:pt x="12" y="75"/>
                    <a:pt x="13" y="75"/>
                    <a:pt x="13" y="75"/>
                  </a:cubicBezTo>
                  <a:cubicBezTo>
                    <a:pt x="14" y="76"/>
                    <a:pt x="15" y="77"/>
                    <a:pt x="15" y="77"/>
                  </a:cubicBezTo>
                  <a:cubicBezTo>
                    <a:pt x="16" y="77"/>
                    <a:pt x="16" y="77"/>
                    <a:pt x="16" y="78"/>
                  </a:cubicBezTo>
                  <a:cubicBezTo>
                    <a:pt x="17" y="79"/>
                    <a:pt x="17" y="80"/>
                    <a:pt x="16" y="80"/>
                  </a:cubicBezTo>
                  <a:cubicBezTo>
                    <a:pt x="15" y="80"/>
                    <a:pt x="15" y="79"/>
                    <a:pt x="14" y="80"/>
                  </a:cubicBezTo>
                  <a:cubicBezTo>
                    <a:pt x="14" y="80"/>
                    <a:pt x="14" y="80"/>
                    <a:pt x="13" y="80"/>
                  </a:cubicBezTo>
                  <a:cubicBezTo>
                    <a:pt x="12" y="80"/>
                    <a:pt x="12" y="80"/>
                    <a:pt x="11" y="80"/>
                  </a:cubicBezTo>
                  <a:cubicBezTo>
                    <a:pt x="11" y="79"/>
                    <a:pt x="11" y="79"/>
                    <a:pt x="11" y="79"/>
                  </a:cubicBezTo>
                  <a:cubicBezTo>
                    <a:pt x="10" y="79"/>
                    <a:pt x="10" y="79"/>
                    <a:pt x="10" y="79"/>
                  </a:cubicBezTo>
                  <a:cubicBezTo>
                    <a:pt x="10" y="79"/>
                    <a:pt x="10" y="79"/>
                    <a:pt x="10" y="79"/>
                  </a:cubicBezTo>
                  <a:cubicBezTo>
                    <a:pt x="9" y="79"/>
                    <a:pt x="9" y="79"/>
                    <a:pt x="9" y="79"/>
                  </a:cubicBezTo>
                  <a:cubicBezTo>
                    <a:pt x="7" y="79"/>
                    <a:pt x="7" y="79"/>
                    <a:pt x="7" y="79"/>
                  </a:cubicBezTo>
                  <a:cubicBezTo>
                    <a:pt x="7" y="79"/>
                    <a:pt x="7" y="79"/>
                    <a:pt x="7" y="79"/>
                  </a:cubicBezTo>
                  <a:cubicBezTo>
                    <a:pt x="6" y="80"/>
                    <a:pt x="6" y="80"/>
                    <a:pt x="6" y="80"/>
                  </a:cubicBezTo>
                  <a:cubicBezTo>
                    <a:pt x="5" y="80"/>
                    <a:pt x="5" y="80"/>
                    <a:pt x="5" y="80"/>
                  </a:cubicBezTo>
                  <a:cubicBezTo>
                    <a:pt x="4" y="80"/>
                    <a:pt x="4" y="80"/>
                    <a:pt x="4" y="80"/>
                  </a:cubicBezTo>
                  <a:cubicBezTo>
                    <a:pt x="4" y="80"/>
                    <a:pt x="4" y="80"/>
                    <a:pt x="4" y="80"/>
                  </a:cubicBezTo>
                  <a:cubicBezTo>
                    <a:pt x="3" y="79"/>
                    <a:pt x="3" y="79"/>
                    <a:pt x="3" y="79"/>
                  </a:cubicBezTo>
                  <a:cubicBezTo>
                    <a:pt x="2" y="80"/>
                    <a:pt x="2" y="80"/>
                    <a:pt x="2" y="80"/>
                  </a:cubicBezTo>
                  <a:cubicBezTo>
                    <a:pt x="1" y="81"/>
                    <a:pt x="1" y="81"/>
                    <a:pt x="1" y="81"/>
                  </a:cubicBezTo>
                  <a:cubicBezTo>
                    <a:pt x="2" y="82"/>
                    <a:pt x="0" y="83"/>
                    <a:pt x="1" y="85"/>
                  </a:cubicBezTo>
                  <a:cubicBezTo>
                    <a:pt x="1" y="87"/>
                    <a:pt x="1" y="86"/>
                    <a:pt x="5" y="87"/>
                  </a:cubicBezTo>
                  <a:cubicBezTo>
                    <a:pt x="8" y="87"/>
                    <a:pt x="6" y="86"/>
                    <a:pt x="8" y="85"/>
                  </a:cubicBezTo>
                  <a:cubicBezTo>
                    <a:pt x="10" y="85"/>
                    <a:pt x="9" y="87"/>
                    <a:pt x="10" y="88"/>
                  </a:cubicBezTo>
                  <a:cubicBezTo>
                    <a:pt x="11" y="88"/>
                    <a:pt x="11" y="89"/>
                    <a:pt x="11" y="91"/>
                  </a:cubicBezTo>
                  <a:cubicBezTo>
                    <a:pt x="11" y="93"/>
                    <a:pt x="10" y="92"/>
                    <a:pt x="8" y="92"/>
                  </a:cubicBezTo>
                  <a:cubicBezTo>
                    <a:pt x="10" y="96"/>
                    <a:pt x="10" y="96"/>
                    <a:pt x="10" y="96"/>
                  </a:cubicBezTo>
                  <a:cubicBezTo>
                    <a:pt x="10" y="96"/>
                    <a:pt x="10" y="96"/>
                    <a:pt x="10" y="96"/>
                  </a:cubicBezTo>
                  <a:cubicBezTo>
                    <a:pt x="11" y="95"/>
                    <a:pt x="11" y="96"/>
                    <a:pt x="13" y="98"/>
                  </a:cubicBezTo>
                  <a:cubicBezTo>
                    <a:pt x="14" y="99"/>
                    <a:pt x="13" y="99"/>
                    <a:pt x="15" y="100"/>
                  </a:cubicBezTo>
                  <a:cubicBezTo>
                    <a:pt x="17" y="102"/>
                    <a:pt x="16" y="103"/>
                    <a:pt x="17" y="104"/>
                  </a:cubicBezTo>
                  <a:cubicBezTo>
                    <a:pt x="18" y="106"/>
                    <a:pt x="19" y="107"/>
                    <a:pt x="20" y="109"/>
                  </a:cubicBezTo>
                  <a:cubicBezTo>
                    <a:pt x="22" y="112"/>
                    <a:pt x="22" y="112"/>
                    <a:pt x="24" y="113"/>
                  </a:cubicBezTo>
                  <a:cubicBezTo>
                    <a:pt x="26" y="114"/>
                    <a:pt x="27" y="112"/>
                    <a:pt x="29" y="111"/>
                  </a:cubicBezTo>
                  <a:cubicBezTo>
                    <a:pt x="31" y="110"/>
                    <a:pt x="34" y="107"/>
                    <a:pt x="37" y="105"/>
                  </a:cubicBezTo>
                  <a:cubicBezTo>
                    <a:pt x="40" y="104"/>
                    <a:pt x="39" y="104"/>
                    <a:pt x="39" y="103"/>
                  </a:cubicBezTo>
                  <a:cubicBezTo>
                    <a:pt x="39" y="102"/>
                    <a:pt x="37" y="103"/>
                    <a:pt x="36" y="101"/>
                  </a:cubicBezTo>
                  <a:cubicBezTo>
                    <a:pt x="35" y="99"/>
                    <a:pt x="34" y="100"/>
                    <a:pt x="32" y="101"/>
                  </a:cubicBezTo>
                  <a:cubicBezTo>
                    <a:pt x="31" y="102"/>
                    <a:pt x="31" y="101"/>
                    <a:pt x="30" y="100"/>
                  </a:cubicBezTo>
                  <a:cubicBezTo>
                    <a:pt x="29" y="99"/>
                    <a:pt x="29" y="99"/>
                    <a:pt x="28" y="98"/>
                  </a:cubicBezTo>
                  <a:cubicBezTo>
                    <a:pt x="26" y="97"/>
                    <a:pt x="27" y="97"/>
                    <a:pt x="25" y="96"/>
                  </a:cubicBezTo>
                  <a:cubicBezTo>
                    <a:pt x="23" y="94"/>
                    <a:pt x="24" y="94"/>
                    <a:pt x="25" y="94"/>
                  </a:cubicBezTo>
                  <a:cubicBezTo>
                    <a:pt x="26" y="93"/>
                    <a:pt x="26" y="93"/>
                    <a:pt x="28" y="94"/>
                  </a:cubicBezTo>
                  <a:cubicBezTo>
                    <a:pt x="29" y="95"/>
                    <a:pt x="29" y="95"/>
                    <a:pt x="30" y="96"/>
                  </a:cubicBezTo>
                  <a:cubicBezTo>
                    <a:pt x="31" y="97"/>
                    <a:pt x="32" y="97"/>
                    <a:pt x="34" y="97"/>
                  </a:cubicBezTo>
                  <a:cubicBezTo>
                    <a:pt x="36" y="96"/>
                    <a:pt x="34" y="97"/>
                    <a:pt x="36" y="97"/>
                  </a:cubicBezTo>
                  <a:cubicBezTo>
                    <a:pt x="37" y="98"/>
                    <a:pt x="37" y="98"/>
                    <a:pt x="40" y="98"/>
                  </a:cubicBezTo>
                  <a:cubicBezTo>
                    <a:pt x="44" y="99"/>
                    <a:pt x="43" y="98"/>
                    <a:pt x="47" y="99"/>
                  </a:cubicBezTo>
                  <a:cubicBezTo>
                    <a:pt x="50" y="99"/>
                    <a:pt x="47" y="100"/>
                    <a:pt x="49" y="101"/>
                  </a:cubicBezTo>
                  <a:cubicBezTo>
                    <a:pt x="52" y="102"/>
                    <a:pt x="50" y="102"/>
                    <a:pt x="50" y="103"/>
                  </a:cubicBezTo>
                  <a:cubicBezTo>
                    <a:pt x="51" y="105"/>
                    <a:pt x="52" y="104"/>
                    <a:pt x="54" y="105"/>
                  </a:cubicBezTo>
                  <a:cubicBezTo>
                    <a:pt x="56" y="105"/>
                    <a:pt x="54" y="105"/>
                    <a:pt x="54" y="108"/>
                  </a:cubicBezTo>
                  <a:cubicBezTo>
                    <a:pt x="55" y="110"/>
                    <a:pt x="56" y="111"/>
                    <a:pt x="57" y="113"/>
                  </a:cubicBezTo>
                  <a:cubicBezTo>
                    <a:pt x="59" y="115"/>
                    <a:pt x="58" y="116"/>
                    <a:pt x="59" y="118"/>
                  </a:cubicBezTo>
                  <a:cubicBezTo>
                    <a:pt x="60" y="121"/>
                    <a:pt x="60" y="118"/>
                    <a:pt x="61" y="117"/>
                  </a:cubicBezTo>
                  <a:cubicBezTo>
                    <a:pt x="62" y="115"/>
                    <a:pt x="62" y="115"/>
                    <a:pt x="62" y="114"/>
                  </a:cubicBezTo>
                  <a:cubicBezTo>
                    <a:pt x="62" y="112"/>
                    <a:pt x="62" y="111"/>
                    <a:pt x="62" y="110"/>
                  </a:cubicBezTo>
                  <a:cubicBezTo>
                    <a:pt x="63" y="108"/>
                    <a:pt x="64" y="109"/>
                    <a:pt x="64" y="108"/>
                  </a:cubicBezTo>
                  <a:cubicBezTo>
                    <a:pt x="65" y="107"/>
                    <a:pt x="65" y="105"/>
                    <a:pt x="69" y="104"/>
                  </a:cubicBezTo>
                  <a:cubicBezTo>
                    <a:pt x="74" y="103"/>
                    <a:pt x="70" y="103"/>
                    <a:pt x="73" y="102"/>
                  </a:cubicBezTo>
                  <a:cubicBezTo>
                    <a:pt x="76" y="101"/>
                    <a:pt x="76" y="104"/>
                    <a:pt x="76" y="106"/>
                  </a:cubicBezTo>
                  <a:cubicBezTo>
                    <a:pt x="77" y="107"/>
                    <a:pt x="77" y="107"/>
                    <a:pt x="78" y="108"/>
                  </a:cubicBezTo>
                  <a:cubicBezTo>
                    <a:pt x="78" y="109"/>
                    <a:pt x="78" y="110"/>
                    <a:pt x="79" y="110"/>
                  </a:cubicBezTo>
                  <a:cubicBezTo>
                    <a:pt x="80" y="110"/>
                    <a:pt x="79" y="108"/>
                    <a:pt x="80" y="108"/>
                  </a:cubicBezTo>
                  <a:cubicBezTo>
                    <a:pt x="81" y="108"/>
                    <a:pt x="82" y="111"/>
                    <a:pt x="82" y="112"/>
                  </a:cubicBezTo>
                  <a:cubicBezTo>
                    <a:pt x="82" y="113"/>
                    <a:pt x="83" y="114"/>
                    <a:pt x="83" y="116"/>
                  </a:cubicBezTo>
                  <a:cubicBezTo>
                    <a:pt x="83" y="118"/>
                    <a:pt x="83" y="118"/>
                    <a:pt x="83" y="119"/>
                  </a:cubicBezTo>
                  <a:cubicBezTo>
                    <a:pt x="83" y="120"/>
                    <a:pt x="84" y="120"/>
                    <a:pt x="84" y="121"/>
                  </a:cubicBezTo>
                  <a:cubicBezTo>
                    <a:pt x="85" y="122"/>
                    <a:pt x="85" y="122"/>
                    <a:pt x="85" y="124"/>
                  </a:cubicBezTo>
                  <a:cubicBezTo>
                    <a:pt x="85" y="125"/>
                    <a:pt x="86" y="124"/>
                    <a:pt x="87" y="126"/>
                  </a:cubicBezTo>
                  <a:cubicBezTo>
                    <a:pt x="88" y="127"/>
                    <a:pt x="88" y="126"/>
                    <a:pt x="88" y="125"/>
                  </a:cubicBezTo>
                  <a:cubicBezTo>
                    <a:pt x="89" y="123"/>
                    <a:pt x="86" y="122"/>
                    <a:pt x="85" y="120"/>
                  </a:cubicBezTo>
                  <a:cubicBezTo>
                    <a:pt x="84" y="118"/>
                    <a:pt x="84" y="117"/>
                    <a:pt x="84" y="115"/>
                  </a:cubicBezTo>
                  <a:cubicBezTo>
                    <a:pt x="84" y="114"/>
                    <a:pt x="84" y="113"/>
                    <a:pt x="87" y="113"/>
                  </a:cubicBezTo>
                  <a:cubicBezTo>
                    <a:pt x="89" y="113"/>
                    <a:pt x="89" y="116"/>
                    <a:pt x="90" y="117"/>
                  </a:cubicBezTo>
                  <a:cubicBezTo>
                    <a:pt x="91" y="118"/>
                    <a:pt x="91" y="117"/>
                    <a:pt x="92" y="115"/>
                  </a:cubicBezTo>
                  <a:cubicBezTo>
                    <a:pt x="92" y="114"/>
                    <a:pt x="93" y="115"/>
                    <a:pt x="94" y="113"/>
                  </a:cubicBezTo>
                  <a:cubicBezTo>
                    <a:pt x="95" y="112"/>
                    <a:pt x="91" y="108"/>
                    <a:pt x="90" y="105"/>
                  </a:cubicBezTo>
                  <a:cubicBezTo>
                    <a:pt x="89" y="102"/>
                    <a:pt x="92" y="102"/>
                    <a:pt x="93" y="102"/>
                  </a:cubicBezTo>
                  <a:cubicBezTo>
                    <a:pt x="95" y="102"/>
                    <a:pt x="100" y="100"/>
                    <a:pt x="102" y="98"/>
                  </a:cubicBezTo>
                  <a:cubicBezTo>
                    <a:pt x="103" y="97"/>
                    <a:pt x="105" y="94"/>
                    <a:pt x="105" y="92"/>
                  </a:cubicBezTo>
                  <a:cubicBezTo>
                    <a:pt x="105" y="90"/>
                    <a:pt x="102" y="85"/>
                    <a:pt x="102" y="82"/>
                  </a:cubicBezTo>
                  <a:cubicBezTo>
                    <a:pt x="103" y="80"/>
                    <a:pt x="104" y="81"/>
                    <a:pt x="104" y="80"/>
                  </a:cubicBezTo>
                  <a:cubicBezTo>
                    <a:pt x="103" y="79"/>
                    <a:pt x="102" y="81"/>
                    <a:pt x="100" y="81"/>
                  </a:cubicBezTo>
                  <a:cubicBezTo>
                    <a:pt x="99" y="81"/>
                    <a:pt x="99" y="79"/>
                    <a:pt x="99" y="78"/>
                  </a:cubicBezTo>
                  <a:cubicBezTo>
                    <a:pt x="99" y="76"/>
                    <a:pt x="100" y="77"/>
                    <a:pt x="102" y="76"/>
                  </a:cubicBezTo>
                  <a:cubicBezTo>
                    <a:pt x="104" y="76"/>
                    <a:pt x="103" y="77"/>
                    <a:pt x="104" y="77"/>
                  </a:cubicBezTo>
                  <a:cubicBezTo>
                    <a:pt x="104" y="78"/>
                    <a:pt x="105" y="77"/>
                    <a:pt x="106" y="77"/>
                  </a:cubicBezTo>
                  <a:cubicBezTo>
                    <a:pt x="108" y="77"/>
                    <a:pt x="107" y="78"/>
                    <a:pt x="107" y="79"/>
                  </a:cubicBezTo>
                  <a:cubicBezTo>
                    <a:pt x="107" y="80"/>
                    <a:pt x="108" y="81"/>
                    <a:pt x="109" y="81"/>
                  </a:cubicBezTo>
                  <a:cubicBezTo>
                    <a:pt x="109" y="82"/>
                    <a:pt x="110" y="84"/>
                    <a:pt x="111" y="83"/>
                  </a:cubicBezTo>
                  <a:cubicBezTo>
                    <a:pt x="112" y="83"/>
                    <a:pt x="111" y="80"/>
                    <a:pt x="109" y="79"/>
                  </a:cubicBezTo>
                  <a:cubicBezTo>
                    <a:pt x="108" y="78"/>
                    <a:pt x="109" y="76"/>
                    <a:pt x="110" y="75"/>
                  </a:cubicBezTo>
                  <a:cubicBezTo>
                    <a:pt x="111" y="74"/>
                    <a:pt x="110" y="73"/>
                    <a:pt x="112" y="71"/>
                  </a:cubicBezTo>
                  <a:cubicBezTo>
                    <a:pt x="114" y="69"/>
                    <a:pt x="114" y="71"/>
                    <a:pt x="115" y="70"/>
                  </a:cubicBezTo>
                  <a:cubicBezTo>
                    <a:pt x="116" y="68"/>
                    <a:pt x="116" y="66"/>
                    <a:pt x="117" y="63"/>
                  </a:cubicBezTo>
                  <a:cubicBezTo>
                    <a:pt x="118" y="61"/>
                    <a:pt x="117" y="59"/>
                    <a:pt x="117" y="56"/>
                  </a:cubicBezTo>
                  <a:cubicBezTo>
                    <a:pt x="117" y="56"/>
                    <a:pt x="115" y="52"/>
                    <a:pt x="114" y="51"/>
                  </a:cubicBezTo>
                  <a:cubicBezTo>
                    <a:pt x="114" y="50"/>
                    <a:pt x="113" y="51"/>
                    <a:pt x="110" y="51"/>
                  </a:cubicBezTo>
                  <a:cubicBezTo>
                    <a:pt x="108" y="50"/>
                    <a:pt x="109" y="50"/>
                    <a:pt x="109" y="48"/>
                  </a:cubicBezTo>
                  <a:cubicBezTo>
                    <a:pt x="109" y="47"/>
                    <a:pt x="111" y="43"/>
                    <a:pt x="112" y="40"/>
                  </a:cubicBezTo>
                  <a:cubicBezTo>
                    <a:pt x="113" y="36"/>
                    <a:pt x="113" y="38"/>
                    <a:pt x="116" y="37"/>
                  </a:cubicBezTo>
                  <a:cubicBezTo>
                    <a:pt x="119" y="37"/>
                    <a:pt x="117" y="37"/>
                    <a:pt x="119" y="36"/>
                  </a:cubicBezTo>
                  <a:cubicBezTo>
                    <a:pt x="122" y="35"/>
                    <a:pt x="120" y="36"/>
                    <a:pt x="122" y="35"/>
                  </a:cubicBezTo>
                  <a:cubicBezTo>
                    <a:pt x="123" y="33"/>
                    <a:pt x="122" y="32"/>
                    <a:pt x="122" y="30"/>
                  </a:cubicBezTo>
                  <a:cubicBezTo>
                    <a:pt x="122" y="28"/>
                    <a:pt x="123" y="29"/>
                    <a:pt x="125" y="30"/>
                  </a:cubicBezTo>
                  <a:cubicBezTo>
                    <a:pt x="126" y="31"/>
                    <a:pt x="126" y="29"/>
                    <a:pt x="127" y="28"/>
                  </a:cubicBezTo>
                  <a:cubicBezTo>
                    <a:pt x="127" y="26"/>
                    <a:pt x="128" y="27"/>
                    <a:pt x="129" y="29"/>
                  </a:cubicBezTo>
                  <a:cubicBezTo>
                    <a:pt x="130" y="30"/>
                    <a:pt x="129" y="31"/>
                    <a:pt x="129" y="34"/>
                  </a:cubicBezTo>
                  <a:cubicBezTo>
                    <a:pt x="129" y="38"/>
                    <a:pt x="128" y="38"/>
                    <a:pt x="128" y="42"/>
                  </a:cubicBezTo>
                  <a:cubicBezTo>
                    <a:pt x="128" y="45"/>
                    <a:pt x="128" y="44"/>
                    <a:pt x="129" y="47"/>
                  </a:cubicBezTo>
                  <a:cubicBezTo>
                    <a:pt x="130" y="49"/>
                    <a:pt x="131" y="48"/>
                    <a:pt x="131" y="50"/>
                  </a:cubicBezTo>
                  <a:cubicBezTo>
                    <a:pt x="132" y="52"/>
                    <a:pt x="133" y="53"/>
                    <a:pt x="134" y="51"/>
                  </a:cubicBezTo>
                  <a:cubicBezTo>
                    <a:pt x="134" y="49"/>
                    <a:pt x="134" y="45"/>
                    <a:pt x="134" y="43"/>
                  </a:cubicBezTo>
                  <a:cubicBezTo>
                    <a:pt x="134" y="41"/>
                    <a:pt x="133" y="39"/>
                    <a:pt x="132" y="37"/>
                  </a:cubicBezTo>
                  <a:cubicBezTo>
                    <a:pt x="130" y="35"/>
                    <a:pt x="132" y="33"/>
                    <a:pt x="133" y="31"/>
                  </a:cubicBezTo>
                  <a:cubicBezTo>
                    <a:pt x="134" y="29"/>
                    <a:pt x="135" y="30"/>
                    <a:pt x="137" y="30"/>
                  </a:cubicBezTo>
                  <a:cubicBezTo>
                    <a:pt x="140" y="29"/>
                    <a:pt x="139" y="27"/>
                    <a:pt x="139" y="25"/>
                  </a:cubicBezTo>
                  <a:cubicBezTo>
                    <a:pt x="139" y="23"/>
                    <a:pt x="141" y="22"/>
                    <a:pt x="141" y="20"/>
                  </a:cubicBezTo>
                  <a:cubicBezTo>
                    <a:pt x="141" y="19"/>
                    <a:pt x="138" y="19"/>
                    <a:pt x="137" y="18"/>
                  </a:cubicBezTo>
                  <a:cubicBezTo>
                    <a:pt x="136" y="17"/>
                    <a:pt x="135" y="16"/>
                    <a:pt x="137" y="16"/>
                  </a:cubicBezTo>
                  <a:cubicBezTo>
                    <a:pt x="139" y="16"/>
                    <a:pt x="137" y="14"/>
                    <a:pt x="137" y="12"/>
                  </a:cubicBezTo>
                  <a:cubicBezTo>
                    <a:pt x="137" y="11"/>
                    <a:pt x="138" y="10"/>
                    <a:pt x="139" y="10"/>
                  </a:cubicBezTo>
                  <a:cubicBezTo>
                    <a:pt x="140" y="10"/>
                    <a:pt x="142" y="11"/>
                    <a:pt x="143" y="11"/>
                  </a:cubicBezTo>
                  <a:cubicBezTo>
                    <a:pt x="144" y="11"/>
                    <a:pt x="145" y="9"/>
                    <a:pt x="144" y="9"/>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62" name="Freeform 143"/>
            <p:cNvSpPr>
              <a:spLocks/>
            </p:cNvSpPr>
            <p:nvPr/>
          </p:nvSpPr>
          <p:spPr bwMode="auto">
            <a:xfrm>
              <a:off x="3776844" y="2649253"/>
              <a:ext cx="1897417" cy="2062411"/>
            </a:xfrm>
            <a:custGeom>
              <a:avLst/>
              <a:gdLst>
                <a:gd name="T0" fmla="*/ 54 w 77"/>
                <a:gd name="T1" fmla="*/ 8 h 84"/>
                <a:gd name="T2" fmla="*/ 49 w 77"/>
                <a:gd name="T3" fmla="*/ 8 h 84"/>
                <a:gd name="T4" fmla="*/ 41 w 77"/>
                <a:gd name="T5" fmla="*/ 8 h 84"/>
                <a:gd name="T6" fmla="*/ 39 w 77"/>
                <a:gd name="T7" fmla="*/ 10 h 84"/>
                <a:gd name="T8" fmla="*/ 34 w 77"/>
                <a:gd name="T9" fmla="*/ 7 h 84"/>
                <a:gd name="T10" fmla="*/ 31 w 77"/>
                <a:gd name="T11" fmla="*/ 2 h 84"/>
                <a:gd name="T12" fmla="*/ 24 w 77"/>
                <a:gd name="T13" fmla="*/ 2 h 84"/>
                <a:gd name="T14" fmla="*/ 19 w 77"/>
                <a:gd name="T15" fmla="*/ 3 h 84"/>
                <a:gd name="T16" fmla="*/ 15 w 77"/>
                <a:gd name="T17" fmla="*/ 4 h 84"/>
                <a:gd name="T18" fmla="*/ 10 w 77"/>
                <a:gd name="T19" fmla="*/ 7 h 84"/>
                <a:gd name="T20" fmla="*/ 9 w 77"/>
                <a:gd name="T21" fmla="*/ 12 h 84"/>
                <a:gd name="T22" fmla="*/ 5 w 77"/>
                <a:gd name="T23" fmla="*/ 15 h 84"/>
                <a:gd name="T24" fmla="*/ 2 w 77"/>
                <a:gd name="T25" fmla="*/ 18 h 84"/>
                <a:gd name="T26" fmla="*/ 2 w 77"/>
                <a:gd name="T27" fmla="*/ 23 h 84"/>
                <a:gd name="T28" fmla="*/ 2 w 77"/>
                <a:gd name="T29" fmla="*/ 26 h 84"/>
                <a:gd name="T30" fmla="*/ 2 w 77"/>
                <a:gd name="T31" fmla="*/ 30 h 84"/>
                <a:gd name="T32" fmla="*/ 6 w 77"/>
                <a:gd name="T33" fmla="*/ 35 h 84"/>
                <a:gd name="T34" fmla="*/ 9 w 77"/>
                <a:gd name="T35" fmla="*/ 38 h 84"/>
                <a:gd name="T36" fmla="*/ 13 w 77"/>
                <a:gd name="T37" fmla="*/ 38 h 84"/>
                <a:gd name="T38" fmla="*/ 18 w 77"/>
                <a:gd name="T39" fmla="*/ 38 h 84"/>
                <a:gd name="T40" fmla="*/ 23 w 77"/>
                <a:gd name="T41" fmla="*/ 37 h 84"/>
                <a:gd name="T42" fmla="*/ 26 w 77"/>
                <a:gd name="T43" fmla="*/ 38 h 84"/>
                <a:gd name="T44" fmla="*/ 29 w 77"/>
                <a:gd name="T45" fmla="*/ 39 h 84"/>
                <a:gd name="T46" fmla="*/ 31 w 77"/>
                <a:gd name="T47" fmla="*/ 45 h 84"/>
                <a:gd name="T48" fmla="*/ 32 w 77"/>
                <a:gd name="T49" fmla="*/ 48 h 84"/>
                <a:gd name="T50" fmla="*/ 33 w 77"/>
                <a:gd name="T51" fmla="*/ 52 h 84"/>
                <a:gd name="T52" fmla="*/ 35 w 77"/>
                <a:gd name="T53" fmla="*/ 57 h 84"/>
                <a:gd name="T54" fmla="*/ 35 w 77"/>
                <a:gd name="T55" fmla="*/ 60 h 84"/>
                <a:gd name="T56" fmla="*/ 33 w 77"/>
                <a:gd name="T57" fmla="*/ 62 h 84"/>
                <a:gd name="T58" fmla="*/ 33 w 77"/>
                <a:gd name="T59" fmla="*/ 64 h 84"/>
                <a:gd name="T60" fmla="*/ 35 w 77"/>
                <a:gd name="T61" fmla="*/ 70 h 84"/>
                <a:gd name="T62" fmla="*/ 38 w 77"/>
                <a:gd name="T63" fmla="*/ 76 h 84"/>
                <a:gd name="T64" fmla="*/ 39 w 77"/>
                <a:gd name="T65" fmla="*/ 82 h 84"/>
                <a:gd name="T66" fmla="*/ 49 w 77"/>
                <a:gd name="T67" fmla="*/ 82 h 84"/>
                <a:gd name="T68" fmla="*/ 54 w 77"/>
                <a:gd name="T69" fmla="*/ 77 h 84"/>
                <a:gd name="T70" fmla="*/ 57 w 77"/>
                <a:gd name="T71" fmla="*/ 73 h 84"/>
                <a:gd name="T72" fmla="*/ 59 w 77"/>
                <a:gd name="T73" fmla="*/ 68 h 84"/>
                <a:gd name="T74" fmla="*/ 61 w 77"/>
                <a:gd name="T75" fmla="*/ 65 h 84"/>
                <a:gd name="T76" fmla="*/ 65 w 77"/>
                <a:gd name="T77" fmla="*/ 62 h 84"/>
                <a:gd name="T78" fmla="*/ 65 w 77"/>
                <a:gd name="T79" fmla="*/ 59 h 84"/>
                <a:gd name="T80" fmla="*/ 64 w 77"/>
                <a:gd name="T81" fmla="*/ 49 h 84"/>
                <a:gd name="T82" fmla="*/ 68 w 77"/>
                <a:gd name="T83" fmla="*/ 44 h 84"/>
                <a:gd name="T84" fmla="*/ 76 w 77"/>
                <a:gd name="T85" fmla="*/ 34 h 84"/>
                <a:gd name="T86" fmla="*/ 75 w 77"/>
                <a:gd name="T87" fmla="*/ 32 h 84"/>
                <a:gd name="T88" fmla="*/ 72 w 77"/>
                <a:gd name="T89" fmla="*/ 32 h 84"/>
                <a:gd name="T90" fmla="*/ 68 w 77"/>
                <a:gd name="T91" fmla="*/ 33 h 84"/>
                <a:gd name="T92" fmla="*/ 66 w 77"/>
                <a:gd name="T93" fmla="*/ 29 h 84"/>
                <a:gd name="T94" fmla="*/ 62 w 77"/>
                <a:gd name="T95" fmla="*/ 24 h 84"/>
                <a:gd name="T96" fmla="*/ 59 w 77"/>
                <a:gd name="T97" fmla="*/ 18 h 84"/>
                <a:gd name="T98" fmla="*/ 57 w 77"/>
                <a:gd name="T99" fmla="*/ 12 h 84"/>
                <a:gd name="T100" fmla="*/ 55 w 77"/>
                <a:gd name="T101" fmla="*/ 8 h 84"/>
                <a:gd name="T102" fmla="*/ 54 w 77"/>
                <a:gd name="T103" fmla="*/ 8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7" h="84">
                  <a:moveTo>
                    <a:pt x="54" y="8"/>
                  </a:moveTo>
                  <a:cubicBezTo>
                    <a:pt x="50" y="8"/>
                    <a:pt x="51" y="9"/>
                    <a:pt x="49" y="8"/>
                  </a:cubicBezTo>
                  <a:cubicBezTo>
                    <a:pt x="48" y="7"/>
                    <a:pt x="43" y="7"/>
                    <a:pt x="41" y="8"/>
                  </a:cubicBezTo>
                  <a:cubicBezTo>
                    <a:pt x="39" y="9"/>
                    <a:pt x="40" y="9"/>
                    <a:pt x="39" y="10"/>
                  </a:cubicBezTo>
                  <a:cubicBezTo>
                    <a:pt x="37" y="10"/>
                    <a:pt x="36" y="7"/>
                    <a:pt x="34" y="7"/>
                  </a:cubicBezTo>
                  <a:cubicBezTo>
                    <a:pt x="33" y="6"/>
                    <a:pt x="33" y="3"/>
                    <a:pt x="31" y="2"/>
                  </a:cubicBezTo>
                  <a:cubicBezTo>
                    <a:pt x="29" y="0"/>
                    <a:pt x="27" y="2"/>
                    <a:pt x="24" y="2"/>
                  </a:cubicBezTo>
                  <a:cubicBezTo>
                    <a:pt x="22" y="2"/>
                    <a:pt x="21" y="2"/>
                    <a:pt x="19" y="3"/>
                  </a:cubicBezTo>
                  <a:cubicBezTo>
                    <a:pt x="18" y="4"/>
                    <a:pt x="16" y="4"/>
                    <a:pt x="15" y="4"/>
                  </a:cubicBezTo>
                  <a:cubicBezTo>
                    <a:pt x="14" y="5"/>
                    <a:pt x="11" y="6"/>
                    <a:pt x="10" y="7"/>
                  </a:cubicBezTo>
                  <a:cubicBezTo>
                    <a:pt x="9" y="9"/>
                    <a:pt x="10" y="10"/>
                    <a:pt x="9" y="12"/>
                  </a:cubicBezTo>
                  <a:cubicBezTo>
                    <a:pt x="8" y="14"/>
                    <a:pt x="7" y="13"/>
                    <a:pt x="5" y="15"/>
                  </a:cubicBezTo>
                  <a:cubicBezTo>
                    <a:pt x="3" y="17"/>
                    <a:pt x="3" y="17"/>
                    <a:pt x="2" y="18"/>
                  </a:cubicBezTo>
                  <a:cubicBezTo>
                    <a:pt x="0" y="20"/>
                    <a:pt x="2" y="20"/>
                    <a:pt x="2" y="23"/>
                  </a:cubicBezTo>
                  <a:cubicBezTo>
                    <a:pt x="3" y="25"/>
                    <a:pt x="3" y="23"/>
                    <a:pt x="2" y="26"/>
                  </a:cubicBezTo>
                  <a:cubicBezTo>
                    <a:pt x="1" y="28"/>
                    <a:pt x="2" y="28"/>
                    <a:pt x="2" y="30"/>
                  </a:cubicBezTo>
                  <a:cubicBezTo>
                    <a:pt x="2" y="30"/>
                    <a:pt x="5" y="34"/>
                    <a:pt x="6" y="35"/>
                  </a:cubicBezTo>
                  <a:cubicBezTo>
                    <a:pt x="7" y="36"/>
                    <a:pt x="7" y="36"/>
                    <a:pt x="9" y="38"/>
                  </a:cubicBezTo>
                  <a:cubicBezTo>
                    <a:pt x="10" y="40"/>
                    <a:pt x="10" y="39"/>
                    <a:pt x="13" y="38"/>
                  </a:cubicBezTo>
                  <a:cubicBezTo>
                    <a:pt x="15" y="38"/>
                    <a:pt x="14" y="38"/>
                    <a:pt x="18" y="38"/>
                  </a:cubicBezTo>
                  <a:cubicBezTo>
                    <a:pt x="22" y="39"/>
                    <a:pt x="22" y="37"/>
                    <a:pt x="23" y="37"/>
                  </a:cubicBezTo>
                  <a:cubicBezTo>
                    <a:pt x="25" y="36"/>
                    <a:pt x="25" y="37"/>
                    <a:pt x="26" y="38"/>
                  </a:cubicBezTo>
                  <a:cubicBezTo>
                    <a:pt x="26" y="39"/>
                    <a:pt x="27" y="39"/>
                    <a:pt x="29" y="39"/>
                  </a:cubicBezTo>
                  <a:cubicBezTo>
                    <a:pt x="31" y="40"/>
                    <a:pt x="31" y="44"/>
                    <a:pt x="31" y="45"/>
                  </a:cubicBezTo>
                  <a:cubicBezTo>
                    <a:pt x="31" y="47"/>
                    <a:pt x="31" y="47"/>
                    <a:pt x="32" y="48"/>
                  </a:cubicBezTo>
                  <a:cubicBezTo>
                    <a:pt x="34" y="50"/>
                    <a:pt x="33" y="50"/>
                    <a:pt x="33" y="52"/>
                  </a:cubicBezTo>
                  <a:cubicBezTo>
                    <a:pt x="34" y="54"/>
                    <a:pt x="34" y="55"/>
                    <a:pt x="35" y="57"/>
                  </a:cubicBezTo>
                  <a:cubicBezTo>
                    <a:pt x="35" y="58"/>
                    <a:pt x="36" y="59"/>
                    <a:pt x="35" y="60"/>
                  </a:cubicBezTo>
                  <a:cubicBezTo>
                    <a:pt x="34" y="61"/>
                    <a:pt x="33" y="60"/>
                    <a:pt x="33" y="62"/>
                  </a:cubicBezTo>
                  <a:cubicBezTo>
                    <a:pt x="33" y="63"/>
                    <a:pt x="33" y="63"/>
                    <a:pt x="33" y="64"/>
                  </a:cubicBezTo>
                  <a:cubicBezTo>
                    <a:pt x="32" y="68"/>
                    <a:pt x="35" y="65"/>
                    <a:pt x="35" y="70"/>
                  </a:cubicBezTo>
                  <a:cubicBezTo>
                    <a:pt x="36" y="74"/>
                    <a:pt x="36" y="72"/>
                    <a:pt x="38" y="76"/>
                  </a:cubicBezTo>
                  <a:cubicBezTo>
                    <a:pt x="40" y="80"/>
                    <a:pt x="38" y="80"/>
                    <a:pt x="39" y="82"/>
                  </a:cubicBezTo>
                  <a:cubicBezTo>
                    <a:pt x="40" y="84"/>
                    <a:pt x="45" y="82"/>
                    <a:pt x="49" y="82"/>
                  </a:cubicBezTo>
                  <a:cubicBezTo>
                    <a:pt x="52" y="81"/>
                    <a:pt x="51" y="80"/>
                    <a:pt x="54" y="77"/>
                  </a:cubicBezTo>
                  <a:cubicBezTo>
                    <a:pt x="56" y="74"/>
                    <a:pt x="55" y="73"/>
                    <a:pt x="57" y="73"/>
                  </a:cubicBezTo>
                  <a:cubicBezTo>
                    <a:pt x="58" y="73"/>
                    <a:pt x="58" y="71"/>
                    <a:pt x="59" y="68"/>
                  </a:cubicBezTo>
                  <a:cubicBezTo>
                    <a:pt x="59" y="66"/>
                    <a:pt x="59" y="65"/>
                    <a:pt x="61" y="65"/>
                  </a:cubicBezTo>
                  <a:cubicBezTo>
                    <a:pt x="62" y="64"/>
                    <a:pt x="64" y="63"/>
                    <a:pt x="65" y="62"/>
                  </a:cubicBezTo>
                  <a:cubicBezTo>
                    <a:pt x="65" y="61"/>
                    <a:pt x="65" y="60"/>
                    <a:pt x="65" y="59"/>
                  </a:cubicBezTo>
                  <a:cubicBezTo>
                    <a:pt x="65" y="55"/>
                    <a:pt x="64" y="51"/>
                    <a:pt x="64" y="49"/>
                  </a:cubicBezTo>
                  <a:cubicBezTo>
                    <a:pt x="64" y="46"/>
                    <a:pt x="66" y="46"/>
                    <a:pt x="68" y="44"/>
                  </a:cubicBezTo>
                  <a:cubicBezTo>
                    <a:pt x="70" y="42"/>
                    <a:pt x="75" y="36"/>
                    <a:pt x="76" y="34"/>
                  </a:cubicBezTo>
                  <a:cubicBezTo>
                    <a:pt x="77" y="33"/>
                    <a:pt x="77" y="33"/>
                    <a:pt x="75" y="32"/>
                  </a:cubicBezTo>
                  <a:cubicBezTo>
                    <a:pt x="74" y="31"/>
                    <a:pt x="74" y="32"/>
                    <a:pt x="72" y="32"/>
                  </a:cubicBezTo>
                  <a:cubicBezTo>
                    <a:pt x="70" y="32"/>
                    <a:pt x="70" y="32"/>
                    <a:pt x="68" y="33"/>
                  </a:cubicBezTo>
                  <a:cubicBezTo>
                    <a:pt x="67" y="33"/>
                    <a:pt x="67" y="31"/>
                    <a:pt x="66" y="29"/>
                  </a:cubicBezTo>
                  <a:cubicBezTo>
                    <a:pt x="66" y="27"/>
                    <a:pt x="64" y="26"/>
                    <a:pt x="62" y="24"/>
                  </a:cubicBezTo>
                  <a:cubicBezTo>
                    <a:pt x="60" y="21"/>
                    <a:pt x="60" y="20"/>
                    <a:pt x="59" y="18"/>
                  </a:cubicBezTo>
                  <a:cubicBezTo>
                    <a:pt x="58" y="16"/>
                    <a:pt x="56" y="13"/>
                    <a:pt x="57" y="12"/>
                  </a:cubicBezTo>
                  <a:cubicBezTo>
                    <a:pt x="55" y="8"/>
                    <a:pt x="55" y="8"/>
                    <a:pt x="55" y="8"/>
                  </a:cubicBezTo>
                  <a:cubicBezTo>
                    <a:pt x="54" y="8"/>
                    <a:pt x="54" y="8"/>
                    <a:pt x="54" y="8"/>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63" name="line"/>
            <p:cNvSpPr>
              <a:spLocks noChangeShapeType="1"/>
            </p:cNvSpPr>
            <p:nvPr/>
          </p:nvSpPr>
          <p:spPr bwMode="auto">
            <a:xfrm flipH="1">
              <a:off x="7152437" y="158011"/>
              <a:ext cx="2107240" cy="1110793"/>
            </a:xfrm>
            <a:prstGeom prst="line">
              <a:avLst/>
            </a:prstGeom>
            <a:grpFill/>
            <a:ln w="12700" cap="rnd">
              <a:noFill/>
              <a:prstDash val="solid"/>
              <a:round/>
              <a:headEnd/>
              <a:tailEnd/>
            </a:ln>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grpSp>
      <p:sp>
        <p:nvSpPr>
          <p:cNvPr id="64" name="blue rectangle"/>
          <p:cNvSpPr/>
          <p:nvPr/>
        </p:nvSpPr>
        <p:spPr>
          <a:xfrm>
            <a:off x="0" y="5700713"/>
            <a:ext cx="9144000" cy="1157287"/>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5" name="world history timeline"/>
          <p:cNvSpPr txBox="1"/>
          <p:nvPr/>
        </p:nvSpPr>
        <p:spPr>
          <a:xfrm>
            <a:off x="231883" y="5845036"/>
            <a:ext cx="5380063" cy="523220"/>
          </a:xfrm>
          <a:prstGeom prst="rect">
            <a:avLst/>
          </a:prstGeom>
          <a:noFill/>
        </p:spPr>
        <p:txBody>
          <a:bodyPr wrap="none" rtlCol="0">
            <a:spAutoFit/>
          </a:bodyPr>
          <a:lstStyle/>
          <a:p>
            <a:r>
              <a:rPr lang="en-US" sz="2800" b="1" dirty="0">
                <a:solidFill>
                  <a:prstClr val="white"/>
                </a:solidFill>
              </a:rPr>
              <a:t>H</a:t>
            </a:r>
            <a:r>
              <a:rPr lang="en-US" sz="2800" b="1" dirty="0" smtClean="0">
                <a:solidFill>
                  <a:prstClr val="white"/>
                </a:solidFill>
              </a:rPr>
              <a:t>istory of Attachment Theory</a:t>
            </a:r>
            <a:endParaRPr lang="en-US" sz="1400" dirty="0">
              <a:solidFill>
                <a:prstClr val="white"/>
              </a:solidFill>
            </a:endParaRPr>
          </a:p>
        </p:txBody>
      </p:sp>
      <p:sp>
        <p:nvSpPr>
          <p:cNvPr id="66" name="your text goes here"/>
          <p:cNvSpPr/>
          <p:nvPr/>
        </p:nvSpPr>
        <p:spPr>
          <a:xfrm>
            <a:off x="231883" y="6298288"/>
            <a:ext cx="6306726" cy="369332"/>
          </a:xfrm>
          <a:prstGeom prst="rect">
            <a:avLst/>
          </a:prstGeom>
        </p:spPr>
        <p:txBody>
          <a:bodyPr wrap="none">
            <a:spAutoFit/>
          </a:bodyPr>
          <a:lstStyle/>
          <a:p>
            <a:r>
              <a:rPr lang="en-US" dirty="0" smtClean="0">
                <a:solidFill>
                  <a:prstClr val="white"/>
                </a:solidFill>
              </a:rPr>
              <a:t>© Theresa Fraser – Cannot be copied without permission. </a:t>
            </a:r>
            <a:endParaRPr lang="en-US" dirty="0">
              <a:solidFill>
                <a:prstClr val="white"/>
              </a:solidFill>
            </a:endParaRPr>
          </a:p>
        </p:txBody>
      </p:sp>
      <p:cxnSp>
        <p:nvCxnSpPr>
          <p:cNvPr id="67" name="time line"/>
          <p:cNvCxnSpPr/>
          <p:nvPr/>
        </p:nvCxnSpPr>
        <p:spPr>
          <a:xfrm>
            <a:off x="789720" y="2183006"/>
            <a:ext cx="7564560" cy="0"/>
          </a:xfrm>
          <a:prstGeom prst="line">
            <a:avLst/>
          </a:prstGeom>
          <a:ln w="63500" cap="flat">
            <a:solidFill>
              <a:schemeClr val="tx1">
                <a:lumMod val="75000"/>
                <a:lumOff val="25000"/>
              </a:schemeClr>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68" name="line"/>
          <p:cNvCxnSpPr/>
          <p:nvPr/>
        </p:nvCxnSpPr>
        <p:spPr>
          <a:xfrm flipV="1">
            <a:off x="1186596" y="1740113"/>
            <a:ext cx="416548" cy="416549"/>
          </a:xfrm>
          <a:prstGeom prst="line">
            <a:avLst/>
          </a:prstGeom>
          <a:ln w="25400" cap="rnd">
            <a:solidFill>
              <a:schemeClr val="tx1">
                <a:lumMod val="75000"/>
                <a:lumOff val="25000"/>
              </a:schemeClr>
            </a:solidFill>
            <a:round/>
            <a:headEnd type="none"/>
          </a:ln>
        </p:spPr>
        <p:style>
          <a:lnRef idx="1">
            <a:schemeClr val="accent1"/>
          </a:lnRef>
          <a:fillRef idx="0">
            <a:schemeClr val="accent1"/>
          </a:fillRef>
          <a:effectRef idx="0">
            <a:schemeClr val="accent1"/>
          </a:effectRef>
          <a:fontRef idx="minor">
            <a:schemeClr val="tx1"/>
          </a:fontRef>
        </p:style>
      </p:cxnSp>
      <p:grpSp>
        <p:nvGrpSpPr>
          <p:cNvPr id="69" name="1900"/>
          <p:cNvGrpSpPr/>
          <p:nvPr/>
        </p:nvGrpSpPr>
        <p:grpSpPr>
          <a:xfrm>
            <a:off x="1" y="0"/>
            <a:ext cx="2510271" cy="1705942"/>
            <a:chOff x="1490953" y="1535663"/>
            <a:chExt cx="1107225" cy="1456131"/>
          </a:xfrm>
        </p:grpSpPr>
        <p:sp>
          <p:nvSpPr>
            <p:cNvPr id="70" name="1900"/>
            <p:cNvSpPr txBox="1"/>
            <p:nvPr/>
          </p:nvSpPr>
          <p:spPr>
            <a:xfrm>
              <a:off x="1597278" y="1535663"/>
              <a:ext cx="256800" cy="262707"/>
            </a:xfrm>
            <a:prstGeom prst="rect">
              <a:avLst/>
            </a:prstGeom>
            <a:noFill/>
          </p:spPr>
          <p:txBody>
            <a:bodyPr wrap="none" rtlCol="0">
              <a:spAutoFit/>
            </a:bodyPr>
            <a:lstStyle/>
            <a:p>
              <a:r>
                <a:rPr lang="en-US" sz="1400" b="1" dirty="0" smtClean="0">
                  <a:solidFill>
                    <a:prstClr val="black">
                      <a:lumMod val="75000"/>
                      <a:lumOff val="25000"/>
                    </a:prstClr>
                  </a:solidFill>
                </a:rPr>
                <a:t>1920</a:t>
              </a:r>
              <a:endParaRPr lang="en-US" sz="1400" dirty="0">
                <a:solidFill>
                  <a:prstClr val="black">
                    <a:lumMod val="75000"/>
                    <a:lumOff val="25000"/>
                  </a:prstClr>
                </a:solidFill>
              </a:endParaRPr>
            </a:p>
          </p:txBody>
        </p:sp>
        <p:sp>
          <p:nvSpPr>
            <p:cNvPr id="71" name="your text goes here"/>
            <p:cNvSpPr/>
            <p:nvPr/>
          </p:nvSpPr>
          <p:spPr>
            <a:xfrm>
              <a:off x="1490953" y="1757071"/>
              <a:ext cx="1107225" cy="1234723"/>
            </a:xfrm>
            <a:prstGeom prst="rect">
              <a:avLst/>
            </a:prstGeom>
          </p:spPr>
          <p:txBody>
            <a:bodyPr wrap="square">
              <a:spAutoFit/>
            </a:bodyPr>
            <a:lstStyle/>
            <a:p>
              <a:r>
                <a:rPr lang="en-US" sz="800" dirty="0" smtClean="0">
                  <a:solidFill>
                    <a:prstClr val="black">
                      <a:lumMod val="75000"/>
                      <a:lumOff val="25000"/>
                    </a:prstClr>
                  </a:solidFill>
                </a:rPr>
                <a:t>Sigmund Freud”</a:t>
              </a:r>
              <a:r>
                <a:rPr lang="en-CA" sz="800" dirty="0">
                  <a:solidFill>
                    <a:prstClr val="black">
                      <a:lumMod val="75000"/>
                      <a:lumOff val="25000"/>
                    </a:prstClr>
                  </a:solidFill>
                </a:rPr>
                <a:t> So long as we trace the development from its final outcome backwards, the chain of </a:t>
              </a:r>
              <a:r>
                <a:rPr lang="en-CA" sz="800" dirty="0" smtClean="0">
                  <a:solidFill>
                    <a:prstClr val="black">
                      <a:lumMod val="75000"/>
                      <a:lumOff val="25000"/>
                    </a:prstClr>
                  </a:solidFill>
                </a:rPr>
                <a:t>events appears </a:t>
              </a:r>
              <a:r>
                <a:rPr lang="en-CA" sz="800" dirty="0">
                  <a:solidFill>
                    <a:prstClr val="black">
                      <a:lumMod val="75000"/>
                      <a:lumOff val="25000"/>
                    </a:prstClr>
                  </a:solidFill>
                </a:rPr>
                <a:t>continuous, and we feel we have gained an insight which is completely </a:t>
              </a:r>
              <a:r>
                <a:rPr lang="en-CA" sz="800" dirty="0" smtClean="0">
                  <a:solidFill>
                    <a:prstClr val="black">
                      <a:lumMod val="75000"/>
                      <a:lumOff val="25000"/>
                    </a:prstClr>
                  </a:solidFill>
                </a:rPr>
                <a:t>satisfactory or </a:t>
              </a:r>
              <a:r>
                <a:rPr lang="en-CA" sz="800" dirty="0">
                  <a:solidFill>
                    <a:prstClr val="black">
                      <a:lumMod val="75000"/>
                      <a:lumOff val="25000"/>
                    </a:prstClr>
                  </a:solidFill>
                </a:rPr>
                <a:t>even exhaustive. But if we proceed in the reverse way, if we start from the </a:t>
              </a:r>
              <a:r>
                <a:rPr lang="en-CA" sz="800" dirty="0" smtClean="0">
                  <a:solidFill>
                    <a:prstClr val="black">
                      <a:lumMod val="75000"/>
                      <a:lumOff val="25000"/>
                    </a:prstClr>
                  </a:solidFill>
                </a:rPr>
                <a:t>premises inferred </a:t>
              </a:r>
              <a:r>
                <a:rPr lang="en-CA" sz="800" dirty="0">
                  <a:solidFill>
                    <a:prstClr val="black">
                      <a:lumMod val="75000"/>
                      <a:lumOff val="25000"/>
                    </a:prstClr>
                  </a:solidFill>
                </a:rPr>
                <a:t>from the analysis and try to follow these up to the final results, then we no </a:t>
              </a:r>
              <a:r>
                <a:rPr lang="en-CA" sz="800" dirty="0" smtClean="0">
                  <a:solidFill>
                    <a:prstClr val="black">
                      <a:lumMod val="75000"/>
                      <a:lumOff val="25000"/>
                    </a:prstClr>
                  </a:solidFill>
                </a:rPr>
                <a:t>longer get </a:t>
              </a:r>
              <a:r>
                <a:rPr lang="en-CA" sz="800" dirty="0">
                  <a:solidFill>
                    <a:prstClr val="black">
                      <a:lumMod val="75000"/>
                      <a:lumOff val="25000"/>
                    </a:prstClr>
                  </a:solidFill>
                </a:rPr>
                <a:t>the impression of an inevitable sequence of events which could not have otherwise </a:t>
              </a:r>
              <a:r>
                <a:rPr lang="en-CA" sz="800" dirty="0" smtClean="0">
                  <a:solidFill>
                    <a:prstClr val="black">
                      <a:lumMod val="75000"/>
                      <a:lumOff val="25000"/>
                    </a:prstClr>
                  </a:solidFill>
                </a:rPr>
                <a:t>been determined”.</a:t>
              </a:r>
              <a:endParaRPr lang="en-US" sz="800" dirty="0">
                <a:solidFill>
                  <a:prstClr val="black">
                    <a:lumMod val="75000"/>
                    <a:lumOff val="25000"/>
                  </a:prstClr>
                </a:solidFill>
              </a:endParaRPr>
            </a:p>
          </p:txBody>
        </p:sp>
      </p:grpSp>
      <p:cxnSp>
        <p:nvCxnSpPr>
          <p:cNvPr id="72" name="line"/>
          <p:cNvCxnSpPr/>
          <p:nvPr/>
        </p:nvCxnSpPr>
        <p:spPr>
          <a:xfrm flipV="1">
            <a:off x="2670467" y="1740113"/>
            <a:ext cx="416548" cy="416549"/>
          </a:xfrm>
          <a:prstGeom prst="line">
            <a:avLst/>
          </a:prstGeom>
          <a:ln w="25400" cap="rnd">
            <a:solidFill>
              <a:schemeClr val="tx1">
                <a:lumMod val="75000"/>
                <a:lumOff val="25000"/>
              </a:schemeClr>
            </a:solidFill>
            <a:round/>
            <a:headEnd type="none"/>
          </a:ln>
        </p:spPr>
        <p:style>
          <a:lnRef idx="1">
            <a:schemeClr val="accent1"/>
          </a:lnRef>
          <a:fillRef idx="0">
            <a:schemeClr val="accent1"/>
          </a:fillRef>
          <a:effectRef idx="0">
            <a:schemeClr val="accent1"/>
          </a:effectRef>
          <a:fontRef idx="minor">
            <a:schemeClr val="tx1"/>
          </a:fontRef>
        </p:style>
      </p:cxnSp>
      <p:grpSp>
        <p:nvGrpSpPr>
          <p:cNvPr id="73" name="1910"/>
          <p:cNvGrpSpPr/>
          <p:nvPr/>
        </p:nvGrpSpPr>
        <p:grpSpPr>
          <a:xfrm>
            <a:off x="2475595" y="154321"/>
            <a:ext cx="1582971" cy="1649888"/>
            <a:chOff x="1597278" y="1535663"/>
            <a:chExt cx="1074901" cy="2116936"/>
          </a:xfrm>
        </p:grpSpPr>
        <p:sp>
          <p:nvSpPr>
            <p:cNvPr id="74" name="1910"/>
            <p:cNvSpPr txBox="1"/>
            <p:nvPr/>
          </p:nvSpPr>
          <p:spPr>
            <a:xfrm>
              <a:off x="1597278" y="1535663"/>
              <a:ext cx="582211" cy="307777"/>
            </a:xfrm>
            <a:prstGeom prst="rect">
              <a:avLst/>
            </a:prstGeom>
            <a:noFill/>
          </p:spPr>
          <p:txBody>
            <a:bodyPr wrap="none" rtlCol="0">
              <a:spAutoFit/>
            </a:bodyPr>
            <a:lstStyle/>
            <a:p>
              <a:r>
                <a:rPr lang="en-US" sz="1400" b="1" dirty="0" smtClean="0">
                  <a:solidFill>
                    <a:prstClr val="black">
                      <a:lumMod val="75000"/>
                      <a:lumOff val="25000"/>
                    </a:prstClr>
                  </a:solidFill>
                </a:rPr>
                <a:t>1940</a:t>
              </a:r>
              <a:endParaRPr lang="en-US" sz="1400" dirty="0">
                <a:solidFill>
                  <a:prstClr val="black">
                    <a:lumMod val="75000"/>
                    <a:lumOff val="25000"/>
                  </a:prstClr>
                </a:solidFill>
              </a:endParaRPr>
            </a:p>
          </p:txBody>
        </p:sp>
        <p:sp>
          <p:nvSpPr>
            <p:cNvPr id="75" name="your text goes here"/>
            <p:cNvSpPr/>
            <p:nvPr/>
          </p:nvSpPr>
          <p:spPr>
            <a:xfrm>
              <a:off x="1597278" y="1757071"/>
              <a:ext cx="1074901" cy="1895528"/>
            </a:xfrm>
            <a:prstGeom prst="rect">
              <a:avLst/>
            </a:prstGeom>
          </p:spPr>
          <p:txBody>
            <a:bodyPr wrap="square">
              <a:spAutoFit/>
            </a:bodyPr>
            <a:lstStyle/>
            <a:p>
              <a:r>
                <a:rPr lang="en-US" sz="1000" dirty="0" smtClean="0">
                  <a:solidFill>
                    <a:prstClr val="black">
                      <a:lumMod val="75000"/>
                      <a:lumOff val="25000"/>
                    </a:prstClr>
                  </a:solidFill>
                </a:rPr>
                <a:t>Blatz (U of T) – Security Theory “</a:t>
              </a:r>
              <a:r>
                <a:rPr lang="en-CA" sz="1000" dirty="0" smtClean="0">
                  <a:solidFill>
                    <a:prstClr val="black">
                      <a:lumMod val="75000"/>
                      <a:lumOff val="25000"/>
                    </a:prstClr>
                  </a:solidFill>
                </a:rPr>
                <a:t>infants </a:t>
              </a:r>
              <a:r>
                <a:rPr lang="en-CA" sz="1000" dirty="0">
                  <a:solidFill>
                    <a:prstClr val="black">
                      <a:lumMod val="75000"/>
                      <a:lumOff val="25000"/>
                    </a:prstClr>
                  </a:solidFill>
                </a:rPr>
                <a:t>and young children need to develop</a:t>
              </a:r>
            </a:p>
            <a:p>
              <a:r>
                <a:rPr lang="en-CA" sz="1000" dirty="0">
                  <a:solidFill>
                    <a:prstClr val="black">
                      <a:lumMod val="75000"/>
                      <a:lumOff val="25000"/>
                    </a:prstClr>
                  </a:solidFill>
                </a:rPr>
                <a:t>a secure dependence on parents before launching out into unfamiliar </a:t>
              </a:r>
              <a:r>
                <a:rPr lang="en-CA" sz="1000" dirty="0" smtClean="0">
                  <a:solidFill>
                    <a:prstClr val="black">
                      <a:lumMod val="75000"/>
                      <a:lumOff val="25000"/>
                    </a:prstClr>
                  </a:solidFill>
                </a:rPr>
                <a:t>situations”.</a:t>
              </a:r>
              <a:endParaRPr lang="en-US" sz="1000" dirty="0" smtClean="0">
                <a:solidFill>
                  <a:prstClr val="black">
                    <a:lumMod val="75000"/>
                    <a:lumOff val="25000"/>
                  </a:prstClr>
                </a:solidFill>
              </a:endParaRPr>
            </a:p>
            <a:p>
              <a:endParaRPr lang="en-US" sz="1000" dirty="0">
                <a:solidFill>
                  <a:prstClr val="black">
                    <a:lumMod val="75000"/>
                    <a:lumOff val="25000"/>
                  </a:prstClr>
                </a:solidFill>
              </a:endParaRPr>
            </a:p>
          </p:txBody>
        </p:sp>
      </p:grpSp>
      <p:cxnSp>
        <p:nvCxnSpPr>
          <p:cNvPr id="76" name="line"/>
          <p:cNvCxnSpPr/>
          <p:nvPr/>
        </p:nvCxnSpPr>
        <p:spPr>
          <a:xfrm flipV="1">
            <a:off x="4154338" y="1740113"/>
            <a:ext cx="416548" cy="416549"/>
          </a:xfrm>
          <a:prstGeom prst="line">
            <a:avLst/>
          </a:prstGeom>
          <a:ln w="25400" cap="rnd">
            <a:solidFill>
              <a:schemeClr val="tx1">
                <a:lumMod val="75000"/>
                <a:lumOff val="25000"/>
              </a:schemeClr>
            </a:solidFill>
            <a:round/>
            <a:headEnd type="none"/>
          </a:ln>
        </p:spPr>
        <p:style>
          <a:lnRef idx="1">
            <a:schemeClr val="accent1"/>
          </a:lnRef>
          <a:fillRef idx="0">
            <a:schemeClr val="accent1"/>
          </a:fillRef>
          <a:effectRef idx="0">
            <a:schemeClr val="accent1"/>
          </a:effectRef>
          <a:fontRef idx="minor">
            <a:schemeClr val="tx1"/>
          </a:fontRef>
        </p:style>
      </p:cxnSp>
      <p:grpSp>
        <p:nvGrpSpPr>
          <p:cNvPr id="81" name="1930"/>
          <p:cNvGrpSpPr/>
          <p:nvPr/>
        </p:nvGrpSpPr>
        <p:grpSpPr>
          <a:xfrm>
            <a:off x="6042919" y="379953"/>
            <a:ext cx="1018097" cy="1758310"/>
            <a:chOff x="1585440" y="1528454"/>
            <a:chExt cx="1018097" cy="889955"/>
          </a:xfrm>
        </p:grpSpPr>
        <p:sp>
          <p:nvSpPr>
            <p:cNvPr id="82" name="1930"/>
            <p:cNvSpPr txBox="1"/>
            <p:nvPr/>
          </p:nvSpPr>
          <p:spPr>
            <a:xfrm>
              <a:off x="1585440" y="1528454"/>
              <a:ext cx="582211" cy="307777"/>
            </a:xfrm>
            <a:prstGeom prst="rect">
              <a:avLst/>
            </a:prstGeom>
            <a:noFill/>
          </p:spPr>
          <p:txBody>
            <a:bodyPr wrap="none" rtlCol="0">
              <a:spAutoFit/>
            </a:bodyPr>
            <a:lstStyle/>
            <a:p>
              <a:r>
                <a:rPr lang="en-US" sz="1400" b="1" dirty="0" smtClean="0">
                  <a:solidFill>
                    <a:prstClr val="black">
                      <a:lumMod val="75000"/>
                      <a:lumOff val="25000"/>
                    </a:prstClr>
                  </a:solidFill>
                </a:rPr>
                <a:t>1952</a:t>
              </a:r>
              <a:endParaRPr lang="en-US" sz="1400" dirty="0">
                <a:solidFill>
                  <a:prstClr val="black">
                    <a:lumMod val="75000"/>
                    <a:lumOff val="25000"/>
                  </a:prstClr>
                </a:solidFill>
              </a:endParaRPr>
            </a:p>
          </p:txBody>
        </p:sp>
        <p:sp>
          <p:nvSpPr>
            <p:cNvPr id="83" name="your text goes here"/>
            <p:cNvSpPr/>
            <p:nvPr/>
          </p:nvSpPr>
          <p:spPr>
            <a:xfrm>
              <a:off x="1597278" y="1670671"/>
              <a:ext cx="1006259" cy="747738"/>
            </a:xfrm>
            <a:prstGeom prst="rect">
              <a:avLst/>
            </a:prstGeom>
          </p:spPr>
          <p:txBody>
            <a:bodyPr wrap="square">
              <a:spAutoFit/>
            </a:bodyPr>
            <a:lstStyle/>
            <a:p>
              <a:r>
                <a:rPr lang="en-CA" sz="1000" dirty="0" smtClean="0">
                  <a:solidFill>
                    <a:prstClr val="black">
                      <a:lumMod val="75000"/>
                      <a:lumOff val="25000"/>
                    </a:prstClr>
                  </a:solidFill>
                </a:rPr>
                <a:t>Fairbain </a:t>
              </a:r>
              <a:r>
                <a:rPr lang="en-CA" sz="1000" dirty="0">
                  <a:solidFill>
                    <a:prstClr val="black">
                      <a:lumMod val="75000"/>
                      <a:lumOff val="25000"/>
                    </a:prstClr>
                  </a:solidFill>
                </a:rPr>
                <a:t>(1952) and Winnicott (1965)</a:t>
              </a:r>
            </a:p>
            <a:p>
              <a:r>
                <a:rPr lang="en-CA" sz="1000" dirty="0">
                  <a:solidFill>
                    <a:prstClr val="black">
                      <a:lumMod val="75000"/>
                      <a:lumOff val="25000"/>
                    </a:prstClr>
                  </a:solidFill>
                </a:rPr>
                <a:t>OBJECT RELATIONS THEORY </a:t>
              </a:r>
              <a:endParaRPr lang="en-CA" sz="1000" dirty="0" smtClean="0">
                <a:solidFill>
                  <a:prstClr val="black">
                    <a:lumMod val="75000"/>
                    <a:lumOff val="25000"/>
                  </a:prstClr>
                </a:solidFill>
              </a:endParaRPr>
            </a:p>
            <a:p>
              <a:endParaRPr lang="en-CA" sz="1000" dirty="0">
                <a:solidFill>
                  <a:prstClr val="black">
                    <a:lumMod val="75000"/>
                    <a:lumOff val="25000"/>
                  </a:prstClr>
                </a:solidFill>
              </a:endParaRPr>
            </a:p>
            <a:p>
              <a:endParaRPr lang="en-US" sz="1000" dirty="0">
                <a:solidFill>
                  <a:prstClr val="black">
                    <a:lumMod val="75000"/>
                    <a:lumOff val="25000"/>
                  </a:prstClr>
                </a:solidFill>
              </a:endParaRPr>
            </a:p>
          </p:txBody>
        </p:sp>
      </p:grpSp>
      <p:grpSp>
        <p:nvGrpSpPr>
          <p:cNvPr id="77" name="1920"/>
          <p:cNvGrpSpPr/>
          <p:nvPr/>
        </p:nvGrpSpPr>
        <p:grpSpPr>
          <a:xfrm>
            <a:off x="4570886" y="274257"/>
            <a:ext cx="1074901" cy="1536429"/>
            <a:chOff x="1597278" y="1541954"/>
            <a:chExt cx="1074901" cy="900878"/>
          </a:xfrm>
        </p:grpSpPr>
        <p:sp>
          <p:nvSpPr>
            <p:cNvPr id="78" name="1920"/>
            <p:cNvSpPr txBox="1"/>
            <p:nvPr/>
          </p:nvSpPr>
          <p:spPr>
            <a:xfrm>
              <a:off x="1619475" y="1541954"/>
              <a:ext cx="582211" cy="307777"/>
            </a:xfrm>
            <a:prstGeom prst="rect">
              <a:avLst/>
            </a:prstGeom>
            <a:noFill/>
          </p:spPr>
          <p:txBody>
            <a:bodyPr wrap="none" rtlCol="0">
              <a:spAutoFit/>
            </a:bodyPr>
            <a:lstStyle/>
            <a:p>
              <a:r>
                <a:rPr lang="en-US" sz="1400" b="1" dirty="0" smtClean="0">
                  <a:solidFill>
                    <a:prstClr val="black">
                      <a:lumMod val="75000"/>
                      <a:lumOff val="25000"/>
                    </a:prstClr>
                  </a:solidFill>
                </a:rPr>
                <a:t>1940</a:t>
              </a:r>
              <a:endParaRPr lang="en-US" sz="1400" dirty="0">
                <a:solidFill>
                  <a:prstClr val="black">
                    <a:lumMod val="75000"/>
                    <a:lumOff val="25000"/>
                  </a:prstClr>
                </a:solidFill>
              </a:endParaRPr>
            </a:p>
          </p:txBody>
        </p:sp>
        <p:sp>
          <p:nvSpPr>
            <p:cNvPr id="79" name="your text goes here"/>
            <p:cNvSpPr/>
            <p:nvPr/>
          </p:nvSpPr>
          <p:spPr>
            <a:xfrm>
              <a:off x="1597278" y="1757072"/>
              <a:ext cx="1074901" cy="685760"/>
            </a:xfrm>
            <a:prstGeom prst="rect">
              <a:avLst/>
            </a:prstGeom>
          </p:spPr>
          <p:txBody>
            <a:bodyPr wrap="square">
              <a:spAutoFit/>
            </a:bodyPr>
            <a:lstStyle/>
            <a:p>
              <a:r>
                <a:rPr lang="en-CA" sz="1000" dirty="0" smtClean="0">
                  <a:solidFill>
                    <a:prstClr val="black">
                      <a:lumMod val="75000"/>
                      <a:lumOff val="25000"/>
                    </a:prstClr>
                  </a:solidFill>
                </a:rPr>
                <a:t>“</a:t>
              </a:r>
              <a:r>
                <a:rPr lang="en-CA" sz="1000" dirty="0">
                  <a:solidFill>
                    <a:prstClr val="black">
                      <a:lumMod val="75000"/>
                      <a:lumOff val="25000"/>
                    </a:prstClr>
                  </a:solidFill>
                </a:rPr>
                <a:t>An Evaluation of Adjustment Based Upon the Concept of Security,” Mary </a:t>
              </a:r>
              <a:r>
                <a:rPr lang="en-CA" sz="1000" dirty="0" smtClean="0">
                  <a:solidFill>
                    <a:prstClr val="black">
                      <a:lumMod val="75000"/>
                      <a:lumOff val="25000"/>
                    </a:prstClr>
                  </a:solidFill>
                </a:rPr>
                <a:t>Salter</a:t>
              </a:r>
              <a:r>
                <a:rPr lang="en-US" sz="1000" dirty="0">
                  <a:solidFill>
                    <a:prstClr val="black">
                      <a:lumMod val="75000"/>
                      <a:lumOff val="25000"/>
                    </a:prstClr>
                  </a:solidFill>
                </a:rPr>
                <a:t> </a:t>
              </a:r>
              <a:r>
                <a:rPr lang="en-US" sz="1000" dirty="0" smtClean="0">
                  <a:solidFill>
                    <a:prstClr val="black">
                      <a:lumMod val="75000"/>
                      <a:lumOff val="25000"/>
                    </a:prstClr>
                  </a:solidFill>
                </a:rPr>
                <a:t>Ainsworth </a:t>
              </a:r>
              <a:endParaRPr lang="en-US" sz="1000" dirty="0">
                <a:solidFill>
                  <a:prstClr val="black">
                    <a:lumMod val="75000"/>
                    <a:lumOff val="25000"/>
                  </a:prstClr>
                </a:solidFill>
              </a:endParaRPr>
            </a:p>
          </p:txBody>
        </p:sp>
      </p:grpSp>
      <p:cxnSp>
        <p:nvCxnSpPr>
          <p:cNvPr id="80" name="line"/>
          <p:cNvCxnSpPr/>
          <p:nvPr/>
        </p:nvCxnSpPr>
        <p:spPr>
          <a:xfrm flipV="1">
            <a:off x="5638209" y="1740113"/>
            <a:ext cx="416548" cy="416549"/>
          </a:xfrm>
          <a:prstGeom prst="line">
            <a:avLst/>
          </a:prstGeom>
          <a:ln w="25400" cap="rnd">
            <a:solidFill>
              <a:schemeClr val="tx1">
                <a:lumMod val="75000"/>
                <a:lumOff val="25000"/>
              </a:schemeClr>
            </a:solidFill>
            <a:round/>
            <a:headEnd type="none"/>
          </a:ln>
        </p:spPr>
        <p:style>
          <a:lnRef idx="1">
            <a:schemeClr val="accent1"/>
          </a:lnRef>
          <a:fillRef idx="0">
            <a:schemeClr val="accent1"/>
          </a:fillRef>
          <a:effectRef idx="0">
            <a:schemeClr val="accent1"/>
          </a:effectRef>
          <a:fontRef idx="minor">
            <a:schemeClr val="tx1"/>
          </a:fontRef>
        </p:style>
      </p:cxnSp>
      <p:cxnSp>
        <p:nvCxnSpPr>
          <p:cNvPr id="84" name="line"/>
          <p:cNvCxnSpPr/>
          <p:nvPr/>
        </p:nvCxnSpPr>
        <p:spPr>
          <a:xfrm flipV="1">
            <a:off x="7122080" y="1740113"/>
            <a:ext cx="416548" cy="416549"/>
          </a:xfrm>
          <a:prstGeom prst="line">
            <a:avLst/>
          </a:prstGeom>
          <a:ln w="25400" cap="rnd">
            <a:solidFill>
              <a:schemeClr val="tx1">
                <a:lumMod val="75000"/>
                <a:lumOff val="25000"/>
              </a:schemeClr>
            </a:solidFill>
            <a:round/>
            <a:headEnd type="none"/>
          </a:ln>
        </p:spPr>
        <p:style>
          <a:lnRef idx="1">
            <a:schemeClr val="accent1"/>
          </a:lnRef>
          <a:fillRef idx="0">
            <a:schemeClr val="accent1"/>
          </a:fillRef>
          <a:effectRef idx="0">
            <a:schemeClr val="accent1"/>
          </a:effectRef>
          <a:fontRef idx="minor">
            <a:schemeClr val="tx1"/>
          </a:fontRef>
        </p:style>
      </p:cxnSp>
      <p:grpSp>
        <p:nvGrpSpPr>
          <p:cNvPr id="85" name="1940"/>
          <p:cNvGrpSpPr/>
          <p:nvPr/>
        </p:nvGrpSpPr>
        <p:grpSpPr>
          <a:xfrm>
            <a:off x="8221972" y="1136258"/>
            <a:ext cx="1030547" cy="929294"/>
            <a:chOff x="1262087" y="1535663"/>
            <a:chExt cx="1410092" cy="929294"/>
          </a:xfrm>
        </p:grpSpPr>
        <p:sp>
          <p:nvSpPr>
            <p:cNvPr id="86" name="1940"/>
            <p:cNvSpPr txBox="1"/>
            <p:nvPr/>
          </p:nvSpPr>
          <p:spPr>
            <a:xfrm>
              <a:off x="1597278" y="1535663"/>
              <a:ext cx="582211" cy="307777"/>
            </a:xfrm>
            <a:prstGeom prst="rect">
              <a:avLst/>
            </a:prstGeom>
            <a:noFill/>
          </p:spPr>
          <p:txBody>
            <a:bodyPr wrap="none" rtlCol="0">
              <a:spAutoFit/>
            </a:bodyPr>
            <a:lstStyle/>
            <a:p>
              <a:r>
                <a:rPr lang="en-US" sz="1400" b="1" dirty="0" smtClean="0">
                  <a:solidFill>
                    <a:prstClr val="black">
                      <a:lumMod val="75000"/>
                      <a:lumOff val="25000"/>
                    </a:prstClr>
                  </a:solidFill>
                </a:rPr>
                <a:t>1969</a:t>
              </a:r>
              <a:endParaRPr lang="en-US" sz="1400" dirty="0">
                <a:solidFill>
                  <a:prstClr val="black">
                    <a:lumMod val="75000"/>
                    <a:lumOff val="25000"/>
                  </a:prstClr>
                </a:solidFill>
              </a:endParaRPr>
            </a:p>
          </p:txBody>
        </p:sp>
        <p:sp>
          <p:nvSpPr>
            <p:cNvPr id="87" name="your text goes here"/>
            <p:cNvSpPr/>
            <p:nvPr/>
          </p:nvSpPr>
          <p:spPr>
            <a:xfrm>
              <a:off x="1262087" y="1757071"/>
              <a:ext cx="1410092" cy="707886"/>
            </a:xfrm>
            <a:prstGeom prst="rect">
              <a:avLst/>
            </a:prstGeom>
          </p:spPr>
          <p:txBody>
            <a:bodyPr wrap="square">
              <a:spAutoFit/>
            </a:bodyPr>
            <a:lstStyle/>
            <a:p>
              <a:r>
                <a:rPr lang="en-US" sz="1000" dirty="0" smtClean="0">
                  <a:solidFill>
                    <a:prstClr val="black">
                      <a:lumMod val="75000"/>
                      <a:lumOff val="25000"/>
                    </a:prstClr>
                  </a:solidFill>
                </a:rPr>
                <a:t>Bowlby’s Attachment trilogy is published.. </a:t>
              </a:r>
              <a:endParaRPr lang="en-US" sz="1000" dirty="0">
                <a:solidFill>
                  <a:prstClr val="black">
                    <a:lumMod val="75000"/>
                    <a:lumOff val="25000"/>
                  </a:prstClr>
                </a:solidFill>
              </a:endParaRPr>
            </a:p>
          </p:txBody>
        </p:sp>
      </p:grpSp>
      <p:cxnSp>
        <p:nvCxnSpPr>
          <p:cNvPr id="88" name="line"/>
          <p:cNvCxnSpPr/>
          <p:nvPr/>
        </p:nvCxnSpPr>
        <p:spPr>
          <a:xfrm flipV="1">
            <a:off x="1603144" y="2193365"/>
            <a:ext cx="416548" cy="416549"/>
          </a:xfrm>
          <a:prstGeom prst="line">
            <a:avLst/>
          </a:prstGeom>
          <a:ln w="25400" cap="rnd">
            <a:solidFill>
              <a:schemeClr val="tx1">
                <a:lumMod val="75000"/>
                <a:lumOff val="25000"/>
              </a:schemeClr>
            </a:solidFill>
            <a:round/>
            <a:headEnd type="none"/>
          </a:ln>
        </p:spPr>
        <p:style>
          <a:lnRef idx="1">
            <a:schemeClr val="accent1"/>
          </a:lnRef>
          <a:fillRef idx="0">
            <a:schemeClr val="accent1"/>
          </a:fillRef>
          <a:effectRef idx="0">
            <a:schemeClr val="accent1"/>
          </a:effectRef>
          <a:fontRef idx="minor">
            <a:schemeClr val="tx1"/>
          </a:fontRef>
        </p:style>
      </p:cxnSp>
      <p:grpSp>
        <p:nvGrpSpPr>
          <p:cNvPr id="89" name="1905"/>
          <p:cNvGrpSpPr/>
          <p:nvPr/>
        </p:nvGrpSpPr>
        <p:grpSpPr>
          <a:xfrm>
            <a:off x="1090823" y="2600747"/>
            <a:ext cx="1074901" cy="1544847"/>
            <a:chOff x="1802765" y="2973807"/>
            <a:chExt cx="1074901" cy="1544847"/>
          </a:xfrm>
        </p:grpSpPr>
        <p:sp>
          <p:nvSpPr>
            <p:cNvPr id="90" name="1905"/>
            <p:cNvSpPr txBox="1"/>
            <p:nvPr/>
          </p:nvSpPr>
          <p:spPr>
            <a:xfrm>
              <a:off x="1802765" y="2973807"/>
              <a:ext cx="582211" cy="307777"/>
            </a:xfrm>
            <a:prstGeom prst="rect">
              <a:avLst/>
            </a:prstGeom>
            <a:noFill/>
          </p:spPr>
          <p:txBody>
            <a:bodyPr wrap="none" rtlCol="0">
              <a:spAutoFit/>
            </a:bodyPr>
            <a:lstStyle/>
            <a:p>
              <a:r>
                <a:rPr lang="en-US" sz="1400" b="1" dirty="0" smtClean="0">
                  <a:solidFill>
                    <a:prstClr val="black">
                      <a:lumMod val="75000"/>
                      <a:lumOff val="25000"/>
                    </a:prstClr>
                  </a:solidFill>
                </a:rPr>
                <a:t>1932</a:t>
              </a:r>
              <a:endParaRPr lang="en-US" sz="1400" dirty="0">
                <a:solidFill>
                  <a:prstClr val="black">
                    <a:lumMod val="75000"/>
                    <a:lumOff val="25000"/>
                  </a:prstClr>
                </a:solidFill>
              </a:endParaRPr>
            </a:p>
          </p:txBody>
        </p:sp>
        <p:sp>
          <p:nvSpPr>
            <p:cNvPr id="91" name="your text goes here"/>
            <p:cNvSpPr/>
            <p:nvPr/>
          </p:nvSpPr>
          <p:spPr>
            <a:xfrm>
              <a:off x="1802765" y="3195215"/>
              <a:ext cx="1074901" cy="1323439"/>
            </a:xfrm>
            <a:prstGeom prst="rect">
              <a:avLst/>
            </a:prstGeom>
          </p:spPr>
          <p:txBody>
            <a:bodyPr wrap="square">
              <a:spAutoFit/>
            </a:bodyPr>
            <a:lstStyle/>
            <a:p>
              <a:r>
                <a:rPr lang="en-US" sz="1000" dirty="0" smtClean="0">
                  <a:solidFill>
                    <a:prstClr val="black">
                      <a:lumMod val="75000"/>
                      <a:lumOff val="25000"/>
                    </a:prstClr>
                  </a:solidFill>
                </a:rPr>
                <a:t>Melanie Klein and Joan Riviere (Bowlby mentors)</a:t>
              </a:r>
            </a:p>
            <a:p>
              <a:r>
                <a:rPr lang="en-US" sz="1000" dirty="0" smtClean="0">
                  <a:solidFill>
                    <a:prstClr val="black">
                      <a:lumMod val="75000"/>
                      <a:lumOff val="25000"/>
                    </a:prstClr>
                  </a:solidFill>
                </a:rPr>
                <a:t>OBJECT RELATIONS THEORY . </a:t>
              </a:r>
              <a:endParaRPr lang="en-US" sz="1000" dirty="0">
                <a:solidFill>
                  <a:prstClr val="black">
                    <a:lumMod val="75000"/>
                    <a:lumOff val="25000"/>
                  </a:prstClr>
                </a:solidFill>
              </a:endParaRPr>
            </a:p>
          </p:txBody>
        </p:sp>
      </p:grpSp>
      <p:cxnSp>
        <p:nvCxnSpPr>
          <p:cNvPr id="92" name="line"/>
          <p:cNvCxnSpPr/>
          <p:nvPr/>
        </p:nvCxnSpPr>
        <p:spPr>
          <a:xfrm flipV="1">
            <a:off x="3087015" y="2193365"/>
            <a:ext cx="416548" cy="416549"/>
          </a:xfrm>
          <a:prstGeom prst="line">
            <a:avLst/>
          </a:prstGeom>
          <a:ln w="25400" cap="rnd">
            <a:solidFill>
              <a:schemeClr val="tx1">
                <a:lumMod val="75000"/>
                <a:lumOff val="25000"/>
              </a:schemeClr>
            </a:solidFill>
            <a:round/>
            <a:headEnd type="none"/>
          </a:ln>
        </p:spPr>
        <p:style>
          <a:lnRef idx="1">
            <a:schemeClr val="accent1"/>
          </a:lnRef>
          <a:fillRef idx="0">
            <a:schemeClr val="accent1"/>
          </a:fillRef>
          <a:effectRef idx="0">
            <a:schemeClr val="accent1"/>
          </a:effectRef>
          <a:fontRef idx="minor">
            <a:schemeClr val="tx1"/>
          </a:fontRef>
        </p:style>
      </p:cxnSp>
      <p:grpSp>
        <p:nvGrpSpPr>
          <p:cNvPr id="93" name="1915"/>
          <p:cNvGrpSpPr/>
          <p:nvPr/>
        </p:nvGrpSpPr>
        <p:grpSpPr>
          <a:xfrm>
            <a:off x="2574694" y="2600747"/>
            <a:ext cx="1074901" cy="2775953"/>
            <a:chOff x="3286636" y="2973807"/>
            <a:chExt cx="1074901" cy="2775953"/>
          </a:xfrm>
        </p:grpSpPr>
        <p:sp>
          <p:nvSpPr>
            <p:cNvPr id="94" name="1915"/>
            <p:cNvSpPr txBox="1"/>
            <p:nvPr/>
          </p:nvSpPr>
          <p:spPr>
            <a:xfrm>
              <a:off x="3286636" y="2973807"/>
              <a:ext cx="627095" cy="523220"/>
            </a:xfrm>
            <a:prstGeom prst="rect">
              <a:avLst/>
            </a:prstGeom>
            <a:noFill/>
          </p:spPr>
          <p:txBody>
            <a:bodyPr wrap="none" rtlCol="0">
              <a:spAutoFit/>
            </a:bodyPr>
            <a:lstStyle/>
            <a:p>
              <a:r>
                <a:rPr lang="en-US" sz="1400" b="1" dirty="0" smtClean="0">
                  <a:solidFill>
                    <a:prstClr val="black">
                      <a:lumMod val="75000"/>
                      <a:lumOff val="25000"/>
                    </a:prstClr>
                  </a:solidFill>
                </a:rPr>
                <a:t>1940 </a:t>
              </a:r>
            </a:p>
            <a:p>
              <a:endParaRPr lang="en-US" sz="1400" dirty="0">
                <a:solidFill>
                  <a:prstClr val="black">
                    <a:lumMod val="75000"/>
                    <a:lumOff val="25000"/>
                  </a:prstClr>
                </a:solidFill>
              </a:endParaRPr>
            </a:p>
          </p:txBody>
        </p:sp>
        <p:sp>
          <p:nvSpPr>
            <p:cNvPr id="95" name="your text goes here"/>
            <p:cNvSpPr/>
            <p:nvPr/>
          </p:nvSpPr>
          <p:spPr>
            <a:xfrm>
              <a:off x="3286636" y="3195215"/>
              <a:ext cx="1074901" cy="2554545"/>
            </a:xfrm>
            <a:prstGeom prst="rect">
              <a:avLst/>
            </a:prstGeom>
          </p:spPr>
          <p:txBody>
            <a:bodyPr wrap="square">
              <a:spAutoFit/>
            </a:bodyPr>
            <a:lstStyle/>
            <a:p>
              <a:r>
                <a:rPr lang="en-CA" sz="1000" dirty="0">
                  <a:solidFill>
                    <a:prstClr val="black">
                      <a:lumMod val="75000"/>
                      <a:lumOff val="25000"/>
                    </a:prstClr>
                  </a:solidFill>
                </a:rPr>
                <a:t> </a:t>
              </a:r>
              <a:r>
                <a:rPr lang="en-CA" sz="1000" dirty="0" smtClean="0">
                  <a:solidFill>
                    <a:prstClr val="black">
                      <a:lumMod val="75000"/>
                      <a:lumOff val="25000"/>
                    </a:prstClr>
                  </a:solidFill>
                </a:rPr>
                <a:t>Bowlby</a:t>
              </a:r>
            </a:p>
            <a:p>
              <a:r>
                <a:rPr lang="en-CA" sz="1000" dirty="0" smtClean="0">
                  <a:solidFill>
                    <a:prstClr val="black">
                      <a:lumMod val="75000"/>
                      <a:lumOff val="25000"/>
                    </a:prstClr>
                  </a:solidFill>
                </a:rPr>
                <a:t>“Through </a:t>
              </a:r>
              <a:r>
                <a:rPr lang="en-CA" sz="1000" dirty="0">
                  <a:solidFill>
                    <a:prstClr val="black">
                      <a:lumMod val="75000"/>
                      <a:lumOff val="25000"/>
                    </a:prstClr>
                  </a:solidFill>
                </a:rPr>
                <a:t>detailed examination of 44 cases,</a:t>
              </a:r>
            </a:p>
            <a:p>
              <a:r>
                <a:rPr lang="en-CA" sz="1000" dirty="0">
                  <a:solidFill>
                    <a:prstClr val="black">
                      <a:lumMod val="75000"/>
                      <a:lumOff val="25000"/>
                    </a:prstClr>
                  </a:solidFill>
                </a:rPr>
                <a:t>Bowlby was able to link their symptoms to histories of maternal deprivation and </a:t>
              </a:r>
              <a:r>
                <a:rPr lang="en-CA" sz="1000" dirty="0" smtClean="0">
                  <a:solidFill>
                    <a:prstClr val="black">
                      <a:lumMod val="75000"/>
                      <a:lumOff val="25000"/>
                    </a:prstClr>
                  </a:solidFill>
                </a:rPr>
                <a:t>separation (</a:t>
              </a:r>
              <a:r>
                <a:rPr lang="en-CA" sz="1000" dirty="0">
                  <a:solidFill>
                    <a:prstClr val="black">
                      <a:lumMod val="75000"/>
                      <a:lumOff val="25000"/>
                    </a:prstClr>
                  </a:solidFill>
                </a:rPr>
                <a:t>INGE </a:t>
              </a:r>
              <a:r>
                <a:rPr lang="en-CA" sz="1000" dirty="0" smtClean="0">
                  <a:solidFill>
                    <a:prstClr val="black">
                      <a:lumMod val="75000"/>
                      <a:lumOff val="25000"/>
                    </a:prstClr>
                  </a:solidFill>
                </a:rPr>
                <a:t>BRETHERTON)</a:t>
              </a:r>
              <a:r>
                <a:rPr lang="en-US" sz="1000" dirty="0" smtClean="0">
                  <a:solidFill>
                    <a:prstClr val="black">
                      <a:lumMod val="75000"/>
                      <a:lumOff val="25000"/>
                    </a:prstClr>
                  </a:solidFill>
                </a:rPr>
                <a:t>1992)”.</a:t>
              </a:r>
              <a:endParaRPr lang="en-US" sz="1000" dirty="0">
                <a:solidFill>
                  <a:prstClr val="black">
                    <a:lumMod val="75000"/>
                    <a:lumOff val="25000"/>
                  </a:prstClr>
                </a:solidFill>
              </a:endParaRPr>
            </a:p>
          </p:txBody>
        </p:sp>
      </p:grpSp>
      <p:cxnSp>
        <p:nvCxnSpPr>
          <p:cNvPr id="96" name="line"/>
          <p:cNvCxnSpPr/>
          <p:nvPr/>
        </p:nvCxnSpPr>
        <p:spPr>
          <a:xfrm flipV="1">
            <a:off x="4570886" y="2193365"/>
            <a:ext cx="416548" cy="416549"/>
          </a:xfrm>
          <a:prstGeom prst="line">
            <a:avLst/>
          </a:prstGeom>
          <a:ln w="25400" cap="rnd">
            <a:solidFill>
              <a:schemeClr val="tx1">
                <a:lumMod val="75000"/>
                <a:lumOff val="25000"/>
              </a:schemeClr>
            </a:solidFill>
            <a:round/>
            <a:headEnd type="none"/>
          </a:ln>
        </p:spPr>
        <p:style>
          <a:lnRef idx="1">
            <a:schemeClr val="accent1"/>
          </a:lnRef>
          <a:fillRef idx="0">
            <a:schemeClr val="accent1"/>
          </a:fillRef>
          <a:effectRef idx="0">
            <a:schemeClr val="accent1"/>
          </a:effectRef>
          <a:fontRef idx="minor">
            <a:schemeClr val="tx1"/>
          </a:fontRef>
        </p:style>
      </p:cxnSp>
      <p:grpSp>
        <p:nvGrpSpPr>
          <p:cNvPr id="97" name="1925"/>
          <p:cNvGrpSpPr/>
          <p:nvPr/>
        </p:nvGrpSpPr>
        <p:grpSpPr>
          <a:xfrm>
            <a:off x="4058565" y="2600747"/>
            <a:ext cx="1074901" cy="2622065"/>
            <a:chOff x="4770507" y="2973807"/>
            <a:chExt cx="1074901" cy="2622065"/>
          </a:xfrm>
        </p:grpSpPr>
        <p:sp>
          <p:nvSpPr>
            <p:cNvPr id="98" name="1925"/>
            <p:cNvSpPr txBox="1"/>
            <p:nvPr/>
          </p:nvSpPr>
          <p:spPr>
            <a:xfrm>
              <a:off x="4770507" y="2973807"/>
              <a:ext cx="582211" cy="307777"/>
            </a:xfrm>
            <a:prstGeom prst="rect">
              <a:avLst/>
            </a:prstGeom>
            <a:noFill/>
          </p:spPr>
          <p:txBody>
            <a:bodyPr wrap="none" rtlCol="0">
              <a:spAutoFit/>
            </a:bodyPr>
            <a:lstStyle/>
            <a:p>
              <a:r>
                <a:rPr lang="en-US" sz="1400" b="1" dirty="0" smtClean="0">
                  <a:solidFill>
                    <a:prstClr val="black">
                      <a:lumMod val="75000"/>
                      <a:lumOff val="25000"/>
                    </a:prstClr>
                  </a:solidFill>
                </a:rPr>
                <a:t>1948</a:t>
              </a:r>
              <a:endParaRPr lang="en-US" sz="1400" dirty="0">
                <a:solidFill>
                  <a:prstClr val="black">
                    <a:lumMod val="75000"/>
                    <a:lumOff val="25000"/>
                  </a:prstClr>
                </a:solidFill>
              </a:endParaRPr>
            </a:p>
          </p:txBody>
        </p:sp>
        <p:sp>
          <p:nvSpPr>
            <p:cNvPr id="99" name="your text goes here"/>
            <p:cNvSpPr/>
            <p:nvPr/>
          </p:nvSpPr>
          <p:spPr>
            <a:xfrm>
              <a:off x="4770507" y="3195215"/>
              <a:ext cx="1074901" cy="2400657"/>
            </a:xfrm>
            <a:prstGeom prst="rect">
              <a:avLst/>
            </a:prstGeom>
          </p:spPr>
          <p:txBody>
            <a:bodyPr wrap="square">
              <a:spAutoFit/>
            </a:bodyPr>
            <a:lstStyle/>
            <a:p>
              <a:r>
                <a:rPr lang="en-CA" sz="1000" dirty="0" smtClean="0">
                  <a:solidFill>
                    <a:prstClr val="black">
                      <a:lumMod val="75000"/>
                      <a:lumOff val="25000"/>
                    </a:prstClr>
                  </a:solidFill>
                </a:rPr>
                <a:t>. Robertson – Movie : A 2 year old goes to hospital.</a:t>
              </a:r>
              <a:endParaRPr lang="en-US" sz="1000" dirty="0">
                <a:solidFill>
                  <a:prstClr val="black">
                    <a:lumMod val="75000"/>
                    <a:lumOff val="25000"/>
                  </a:prstClr>
                </a:solidFill>
              </a:endParaRPr>
            </a:p>
            <a:p>
              <a:r>
                <a:rPr lang="en-US" sz="1000" dirty="0" smtClean="0">
                  <a:solidFill>
                    <a:prstClr val="black">
                      <a:lumMod val="75000"/>
                      <a:lumOff val="25000"/>
                    </a:prstClr>
                  </a:solidFill>
                </a:rPr>
                <a:t>He worked at </a:t>
              </a:r>
              <a:r>
                <a:rPr lang="en-CA" sz="1000" dirty="0">
                  <a:solidFill>
                    <a:prstClr val="black">
                      <a:lumMod val="75000"/>
                      <a:lumOff val="25000"/>
                    </a:prstClr>
                  </a:solidFill>
                </a:rPr>
                <a:t>Anna Freud’s Hampstead</a:t>
              </a:r>
            </a:p>
            <a:p>
              <a:r>
                <a:rPr lang="en-CA" sz="1000" dirty="0">
                  <a:solidFill>
                    <a:prstClr val="black">
                      <a:lumMod val="75000"/>
                      <a:lumOff val="25000"/>
                    </a:prstClr>
                  </a:solidFill>
                </a:rPr>
                <a:t>residential nursery for homeless </a:t>
              </a:r>
              <a:r>
                <a:rPr lang="en-CA" sz="1000" dirty="0" smtClean="0">
                  <a:solidFill>
                    <a:prstClr val="black">
                      <a:lumMod val="75000"/>
                      <a:lumOff val="25000"/>
                    </a:prstClr>
                  </a:solidFill>
                </a:rPr>
                <a:t>children as a Boilerman and had to take notes on Child Observations</a:t>
              </a:r>
              <a:r>
                <a:rPr lang="en-US" sz="1000" dirty="0" smtClean="0">
                  <a:solidFill>
                    <a:prstClr val="black">
                      <a:lumMod val="75000"/>
                      <a:lumOff val="25000"/>
                    </a:prstClr>
                  </a:solidFill>
                </a:rPr>
                <a:t> </a:t>
              </a:r>
              <a:endParaRPr lang="en-US" sz="1000" dirty="0">
                <a:solidFill>
                  <a:prstClr val="black">
                    <a:lumMod val="75000"/>
                    <a:lumOff val="25000"/>
                  </a:prstClr>
                </a:solidFill>
              </a:endParaRPr>
            </a:p>
          </p:txBody>
        </p:sp>
      </p:grpSp>
      <p:cxnSp>
        <p:nvCxnSpPr>
          <p:cNvPr id="100" name="line"/>
          <p:cNvCxnSpPr/>
          <p:nvPr/>
        </p:nvCxnSpPr>
        <p:spPr>
          <a:xfrm flipV="1">
            <a:off x="6054757" y="2193365"/>
            <a:ext cx="416548" cy="416549"/>
          </a:xfrm>
          <a:prstGeom prst="line">
            <a:avLst/>
          </a:prstGeom>
          <a:ln w="25400" cap="rnd">
            <a:solidFill>
              <a:schemeClr val="tx1">
                <a:lumMod val="75000"/>
                <a:lumOff val="25000"/>
              </a:schemeClr>
            </a:solidFill>
            <a:round/>
            <a:headEnd type="none"/>
          </a:ln>
        </p:spPr>
        <p:style>
          <a:lnRef idx="1">
            <a:schemeClr val="accent1"/>
          </a:lnRef>
          <a:fillRef idx="0">
            <a:schemeClr val="accent1"/>
          </a:fillRef>
          <a:effectRef idx="0">
            <a:schemeClr val="accent1"/>
          </a:effectRef>
          <a:fontRef idx="minor">
            <a:schemeClr val="tx1"/>
          </a:fontRef>
        </p:style>
      </p:cxnSp>
      <p:grpSp>
        <p:nvGrpSpPr>
          <p:cNvPr id="101" name="1935"/>
          <p:cNvGrpSpPr/>
          <p:nvPr/>
        </p:nvGrpSpPr>
        <p:grpSpPr>
          <a:xfrm>
            <a:off x="4987434" y="2600747"/>
            <a:ext cx="1629903" cy="1544847"/>
            <a:chOff x="6254378" y="2973807"/>
            <a:chExt cx="1074901" cy="1544847"/>
          </a:xfrm>
        </p:grpSpPr>
        <p:sp>
          <p:nvSpPr>
            <p:cNvPr id="102" name="1935"/>
            <p:cNvSpPr txBox="1"/>
            <p:nvPr/>
          </p:nvSpPr>
          <p:spPr>
            <a:xfrm>
              <a:off x="6254378" y="2973807"/>
              <a:ext cx="582211" cy="307777"/>
            </a:xfrm>
            <a:prstGeom prst="rect">
              <a:avLst/>
            </a:prstGeom>
            <a:noFill/>
          </p:spPr>
          <p:txBody>
            <a:bodyPr wrap="none" rtlCol="0">
              <a:spAutoFit/>
            </a:bodyPr>
            <a:lstStyle/>
            <a:p>
              <a:r>
                <a:rPr lang="en-US" sz="1400" b="1" dirty="0" smtClean="0">
                  <a:solidFill>
                    <a:prstClr val="black">
                      <a:lumMod val="75000"/>
                      <a:lumOff val="25000"/>
                    </a:prstClr>
                  </a:solidFill>
                </a:rPr>
                <a:t>1960</a:t>
              </a:r>
              <a:endParaRPr lang="en-US" sz="1400" dirty="0">
                <a:solidFill>
                  <a:prstClr val="black">
                    <a:lumMod val="75000"/>
                    <a:lumOff val="25000"/>
                  </a:prstClr>
                </a:solidFill>
              </a:endParaRPr>
            </a:p>
          </p:txBody>
        </p:sp>
        <p:sp>
          <p:nvSpPr>
            <p:cNvPr id="103" name="your text goes here"/>
            <p:cNvSpPr/>
            <p:nvPr/>
          </p:nvSpPr>
          <p:spPr>
            <a:xfrm>
              <a:off x="6254378" y="3195215"/>
              <a:ext cx="1074901" cy="1323439"/>
            </a:xfrm>
            <a:prstGeom prst="rect">
              <a:avLst/>
            </a:prstGeom>
          </p:spPr>
          <p:txBody>
            <a:bodyPr wrap="square">
              <a:spAutoFit/>
            </a:bodyPr>
            <a:lstStyle/>
            <a:p>
              <a:r>
                <a:rPr lang="en-US" sz="1000" dirty="0" smtClean="0">
                  <a:solidFill>
                    <a:prstClr val="black">
                      <a:lumMod val="75000"/>
                      <a:lumOff val="25000"/>
                    </a:prstClr>
                  </a:solidFill>
                </a:rPr>
                <a:t>Bowlby suggested that “</a:t>
              </a:r>
              <a:r>
                <a:rPr lang="en-CA" sz="1000" dirty="0">
                  <a:solidFill>
                    <a:prstClr val="black">
                      <a:lumMod val="75000"/>
                      <a:lumOff val="25000"/>
                    </a:prstClr>
                  </a:solidFill>
                </a:rPr>
                <a:t>He also suggested that an inability to form deep relationships</a:t>
              </a:r>
            </a:p>
            <a:p>
              <a:r>
                <a:rPr lang="en-CA" sz="1000" dirty="0">
                  <a:solidFill>
                    <a:prstClr val="black">
                      <a:lumMod val="75000"/>
                      <a:lumOff val="25000"/>
                    </a:prstClr>
                  </a:solidFill>
                </a:rPr>
                <a:t>with others may result when the succession of substitutes is too </a:t>
              </a:r>
              <a:r>
                <a:rPr lang="en-CA" sz="1000" dirty="0" smtClean="0">
                  <a:solidFill>
                    <a:prstClr val="black">
                      <a:lumMod val="75000"/>
                      <a:lumOff val="25000"/>
                    </a:prstClr>
                  </a:solidFill>
                </a:rPr>
                <a:t>frequent”.</a:t>
              </a:r>
              <a:endParaRPr lang="en-US" sz="1000" dirty="0">
                <a:solidFill>
                  <a:prstClr val="black">
                    <a:lumMod val="75000"/>
                    <a:lumOff val="25000"/>
                  </a:prstClr>
                </a:solidFill>
              </a:endParaRPr>
            </a:p>
          </p:txBody>
        </p:sp>
      </p:grpSp>
      <p:cxnSp>
        <p:nvCxnSpPr>
          <p:cNvPr id="104" name="line"/>
          <p:cNvCxnSpPr/>
          <p:nvPr/>
        </p:nvCxnSpPr>
        <p:spPr>
          <a:xfrm flipV="1">
            <a:off x="7538628" y="2193365"/>
            <a:ext cx="416548" cy="416549"/>
          </a:xfrm>
          <a:prstGeom prst="line">
            <a:avLst/>
          </a:prstGeom>
          <a:ln w="25400" cap="rnd">
            <a:solidFill>
              <a:schemeClr val="tx1">
                <a:lumMod val="75000"/>
                <a:lumOff val="25000"/>
              </a:schemeClr>
            </a:solidFill>
            <a:round/>
            <a:headEnd type="none"/>
          </a:ln>
        </p:spPr>
        <p:style>
          <a:lnRef idx="1">
            <a:schemeClr val="accent1"/>
          </a:lnRef>
          <a:fillRef idx="0">
            <a:schemeClr val="accent1"/>
          </a:fillRef>
          <a:effectRef idx="0">
            <a:schemeClr val="accent1"/>
          </a:effectRef>
          <a:fontRef idx="minor">
            <a:schemeClr val="tx1"/>
          </a:fontRef>
        </p:style>
      </p:cxnSp>
      <p:grpSp>
        <p:nvGrpSpPr>
          <p:cNvPr id="105" name="1945"/>
          <p:cNvGrpSpPr/>
          <p:nvPr/>
        </p:nvGrpSpPr>
        <p:grpSpPr>
          <a:xfrm>
            <a:off x="7026307" y="2600747"/>
            <a:ext cx="1074901" cy="929294"/>
            <a:chOff x="7738249" y="2973807"/>
            <a:chExt cx="1074901" cy="929294"/>
          </a:xfrm>
        </p:grpSpPr>
        <p:sp>
          <p:nvSpPr>
            <p:cNvPr id="106" name="1945"/>
            <p:cNvSpPr txBox="1"/>
            <p:nvPr/>
          </p:nvSpPr>
          <p:spPr>
            <a:xfrm>
              <a:off x="7738249" y="2973807"/>
              <a:ext cx="582211" cy="307777"/>
            </a:xfrm>
            <a:prstGeom prst="rect">
              <a:avLst/>
            </a:prstGeom>
            <a:noFill/>
          </p:spPr>
          <p:txBody>
            <a:bodyPr wrap="none" rtlCol="0">
              <a:spAutoFit/>
            </a:bodyPr>
            <a:lstStyle/>
            <a:p>
              <a:r>
                <a:rPr lang="en-US" sz="1400" b="1" dirty="0" smtClean="0">
                  <a:solidFill>
                    <a:prstClr val="black">
                      <a:lumMod val="75000"/>
                      <a:lumOff val="25000"/>
                    </a:prstClr>
                  </a:solidFill>
                </a:rPr>
                <a:t>1969</a:t>
              </a:r>
              <a:endParaRPr lang="en-US" sz="1400" dirty="0">
                <a:solidFill>
                  <a:prstClr val="black">
                    <a:lumMod val="75000"/>
                    <a:lumOff val="25000"/>
                  </a:prstClr>
                </a:solidFill>
              </a:endParaRPr>
            </a:p>
          </p:txBody>
        </p:sp>
        <p:sp>
          <p:nvSpPr>
            <p:cNvPr id="107" name="your text goes here"/>
            <p:cNvSpPr/>
            <p:nvPr/>
          </p:nvSpPr>
          <p:spPr>
            <a:xfrm>
              <a:off x="7738249" y="3195215"/>
              <a:ext cx="1074901" cy="707886"/>
            </a:xfrm>
            <a:prstGeom prst="rect">
              <a:avLst/>
            </a:prstGeom>
          </p:spPr>
          <p:txBody>
            <a:bodyPr wrap="square">
              <a:spAutoFit/>
            </a:bodyPr>
            <a:lstStyle/>
            <a:p>
              <a:r>
                <a:rPr lang="en-CA" sz="1000" dirty="0">
                  <a:solidFill>
                    <a:prstClr val="black">
                      <a:lumMod val="75000"/>
                      <a:lumOff val="25000"/>
                    </a:prstClr>
                  </a:solidFill>
                </a:rPr>
                <a:t>Strange Situation (Ainsworth &amp; Wittig, </a:t>
              </a:r>
              <a:endParaRPr lang="en-US" sz="1000" dirty="0">
                <a:solidFill>
                  <a:prstClr val="black">
                    <a:lumMod val="75000"/>
                    <a:lumOff val="25000"/>
                  </a:prstClr>
                </a:solidFill>
              </a:endParaRPr>
            </a:p>
          </p:txBody>
        </p:sp>
      </p:grpSp>
      <p:sp>
        <p:nvSpPr>
          <p:cNvPr id="108" name="animaiton text"/>
          <p:cNvSpPr txBox="1"/>
          <p:nvPr/>
        </p:nvSpPr>
        <p:spPr>
          <a:xfrm>
            <a:off x="6728177" y="6307444"/>
            <a:ext cx="2305035" cy="276999"/>
          </a:xfrm>
          <a:prstGeom prst="rect">
            <a:avLst/>
          </a:prstGeom>
          <a:noFill/>
        </p:spPr>
        <p:txBody>
          <a:bodyPr wrap="square" rtlCol="0">
            <a:spAutoFit/>
          </a:bodyPr>
          <a:lstStyle/>
          <a:p>
            <a:pPr algn="r"/>
            <a:r>
              <a:rPr lang="en-US" sz="1200" dirty="0" smtClean="0">
                <a:solidFill>
                  <a:prstClr val="white">
                    <a:lumMod val="50000"/>
                  </a:prstClr>
                </a:solidFill>
              </a:rPr>
              <a:t>.</a:t>
            </a:r>
            <a:endParaRPr lang="en-US" sz="1200" dirty="0">
              <a:solidFill>
                <a:prstClr val="white">
                  <a:lumMod val="50000"/>
                </a:prstClr>
              </a:solidFill>
            </a:endParaRPr>
          </a:p>
        </p:txBody>
      </p:sp>
      <p:grpSp>
        <p:nvGrpSpPr>
          <p:cNvPr id="109" name="textbook"/>
          <p:cNvGrpSpPr/>
          <p:nvPr/>
        </p:nvGrpSpPr>
        <p:grpSpPr>
          <a:xfrm rot="20937322">
            <a:off x="5775721" y="4178543"/>
            <a:ext cx="3078905" cy="2054682"/>
            <a:chOff x="941881" y="1620853"/>
            <a:chExt cx="3135313" cy="2092325"/>
          </a:xfrm>
        </p:grpSpPr>
        <p:sp>
          <p:nvSpPr>
            <p:cNvPr id="110" name="Rectangle 53"/>
            <p:cNvSpPr>
              <a:spLocks noChangeArrowheads="1"/>
            </p:cNvSpPr>
            <p:nvPr/>
          </p:nvSpPr>
          <p:spPr bwMode="auto">
            <a:xfrm>
              <a:off x="973631" y="1881203"/>
              <a:ext cx="3071813" cy="1800225"/>
            </a:xfrm>
            <a:prstGeom prst="rect">
              <a:avLst/>
            </a:prstGeom>
            <a:solidFill>
              <a:schemeClr val="bg2">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11" name="Freeform 54"/>
            <p:cNvSpPr>
              <a:spLocks noEditPoints="1"/>
            </p:cNvSpPr>
            <p:nvPr/>
          </p:nvSpPr>
          <p:spPr bwMode="auto">
            <a:xfrm>
              <a:off x="941881" y="1849453"/>
              <a:ext cx="3135313" cy="1863725"/>
            </a:xfrm>
            <a:custGeom>
              <a:avLst/>
              <a:gdLst>
                <a:gd name="T0" fmla="*/ 978 w 988"/>
                <a:gd name="T1" fmla="*/ 587 h 587"/>
                <a:gd name="T2" fmla="*/ 10 w 988"/>
                <a:gd name="T3" fmla="*/ 587 h 587"/>
                <a:gd name="T4" fmla="*/ 0 w 988"/>
                <a:gd name="T5" fmla="*/ 577 h 587"/>
                <a:gd name="T6" fmla="*/ 0 w 988"/>
                <a:gd name="T7" fmla="*/ 10 h 587"/>
                <a:gd name="T8" fmla="*/ 10 w 988"/>
                <a:gd name="T9" fmla="*/ 0 h 587"/>
                <a:gd name="T10" fmla="*/ 978 w 988"/>
                <a:gd name="T11" fmla="*/ 0 h 587"/>
                <a:gd name="T12" fmla="*/ 988 w 988"/>
                <a:gd name="T13" fmla="*/ 10 h 587"/>
                <a:gd name="T14" fmla="*/ 988 w 988"/>
                <a:gd name="T15" fmla="*/ 577 h 587"/>
                <a:gd name="T16" fmla="*/ 978 w 988"/>
                <a:gd name="T17" fmla="*/ 587 h 587"/>
                <a:gd name="T18" fmla="*/ 20 w 988"/>
                <a:gd name="T19" fmla="*/ 567 h 587"/>
                <a:gd name="T20" fmla="*/ 968 w 988"/>
                <a:gd name="T21" fmla="*/ 567 h 587"/>
                <a:gd name="T22" fmla="*/ 968 w 988"/>
                <a:gd name="T23" fmla="*/ 20 h 587"/>
                <a:gd name="T24" fmla="*/ 20 w 988"/>
                <a:gd name="T25" fmla="*/ 20 h 587"/>
                <a:gd name="T26" fmla="*/ 20 w 988"/>
                <a:gd name="T27" fmla="*/ 567 h 5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88" h="587">
                  <a:moveTo>
                    <a:pt x="978" y="587"/>
                  </a:moveTo>
                  <a:cubicBezTo>
                    <a:pt x="10" y="587"/>
                    <a:pt x="10" y="587"/>
                    <a:pt x="10" y="587"/>
                  </a:cubicBezTo>
                  <a:cubicBezTo>
                    <a:pt x="5" y="587"/>
                    <a:pt x="0" y="583"/>
                    <a:pt x="0" y="577"/>
                  </a:cubicBezTo>
                  <a:cubicBezTo>
                    <a:pt x="0" y="10"/>
                    <a:pt x="0" y="10"/>
                    <a:pt x="0" y="10"/>
                  </a:cubicBezTo>
                  <a:cubicBezTo>
                    <a:pt x="0" y="5"/>
                    <a:pt x="5" y="0"/>
                    <a:pt x="10" y="0"/>
                  </a:cubicBezTo>
                  <a:cubicBezTo>
                    <a:pt x="978" y="0"/>
                    <a:pt x="978" y="0"/>
                    <a:pt x="978" y="0"/>
                  </a:cubicBezTo>
                  <a:cubicBezTo>
                    <a:pt x="984" y="0"/>
                    <a:pt x="988" y="5"/>
                    <a:pt x="988" y="10"/>
                  </a:cubicBezTo>
                  <a:cubicBezTo>
                    <a:pt x="988" y="577"/>
                    <a:pt x="988" y="577"/>
                    <a:pt x="988" y="577"/>
                  </a:cubicBezTo>
                  <a:cubicBezTo>
                    <a:pt x="988" y="583"/>
                    <a:pt x="984" y="587"/>
                    <a:pt x="978" y="587"/>
                  </a:cubicBezTo>
                  <a:close/>
                  <a:moveTo>
                    <a:pt x="20" y="567"/>
                  </a:moveTo>
                  <a:cubicBezTo>
                    <a:pt x="968" y="567"/>
                    <a:pt x="968" y="567"/>
                    <a:pt x="968" y="567"/>
                  </a:cubicBezTo>
                  <a:cubicBezTo>
                    <a:pt x="968" y="20"/>
                    <a:pt x="968" y="20"/>
                    <a:pt x="968" y="20"/>
                  </a:cubicBezTo>
                  <a:cubicBezTo>
                    <a:pt x="20" y="20"/>
                    <a:pt x="20" y="20"/>
                    <a:pt x="20" y="20"/>
                  </a:cubicBezTo>
                  <a:lnTo>
                    <a:pt x="20" y="567"/>
                  </a:ln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12" name="Rectangle 55"/>
            <p:cNvSpPr>
              <a:spLocks noChangeArrowheads="1"/>
            </p:cNvSpPr>
            <p:nvPr/>
          </p:nvSpPr>
          <p:spPr bwMode="auto">
            <a:xfrm>
              <a:off x="1100631" y="1944703"/>
              <a:ext cx="2789238" cy="1638300"/>
            </a:xfrm>
            <a:prstGeom prst="rect">
              <a:avLst/>
            </a:prstGeom>
            <a:solidFill>
              <a:schemeClr val="bg2">
                <a:lumMod val="75000"/>
              </a:schemeClr>
            </a:solidFill>
            <a:ln>
              <a:noFill/>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13" name="Freeform 56"/>
            <p:cNvSpPr>
              <a:spLocks noEditPoints="1"/>
            </p:cNvSpPr>
            <p:nvPr/>
          </p:nvSpPr>
          <p:spPr bwMode="auto">
            <a:xfrm>
              <a:off x="1087931" y="1932003"/>
              <a:ext cx="2814638" cy="1663700"/>
            </a:xfrm>
            <a:custGeom>
              <a:avLst/>
              <a:gdLst>
                <a:gd name="T0" fmla="*/ 1773 w 1773"/>
                <a:gd name="T1" fmla="*/ 1048 h 1048"/>
                <a:gd name="T2" fmla="*/ 0 w 1773"/>
                <a:gd name="T3" fmla="*/ 1048 h 1048"/>
                <a:gd name="T4" fmla="*/ 0 w 1773"/>
                <a:gd name="T5" fmla="*/ 0 h 1048"/>
                <a:gd name="T6" fmla="*/ 1773 w 1773"/>
                <a:gd name="T7" fmla="*/ 0 h 1048"/>
                <a:gd name="T8" fmla="*/ 1773 w 1773"/>
                <a:gd name="T9" fmla="*/ 1048 h 1048"/>
                <a:gd name="T10" fmla="*/ 16 w 1773"/>
                <a:gd name="T11" fmla="*/ 1032 h 1048"/>
                <a:gd name="T12" fmla="*/ 1757 w 1773"/>
                <a:gd name="T13" fmla="*/ 1032 h 1048"/>
                <a:gd name="T14" fmla="*/ 1757 w 1773"/>
                <a:gd name="T15" fmla="*/ 16 h 1048"/>
                <a:gd name="T16" fmla="*/ 16 w 1773"/>
                <a:gd name="T17" fmla="*/ 16 h 1048"/>
                <a:gd name="T18" fmla="*/ 16 w 1773"/>
                <a:gd name="T19" fmla="*/ 1032 h 10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73" h="1048">
                  <a:moveTo>
                    <a:pt x="1773" y="1048"/>
                  </a:moveTo>
                  <a:lnTo>
                    <a:pt x="0" y="1048"/>
                  </a:lnTo>
                  <a:lnTo>
                    <a:pt x="0" y="0"/>
                  </a:lnTo>
                  <a:lnTo>
                    <a:pt x="1773" y="0"/>
                  </a:lnTo>
                  <a:lnTo>
                    <a:pt x="1773" y="1048"/>
                  </a:lnTo>
                  <a:close/>
                  <a:moveTo>
                    <a:pt x="16" y="1032"/>
                  </a:moveTo>
                  <a:lnTo>
                    <a:pt x="1757" y="1032"/>
                  </a:lnTo>
                  <a:lnTo>
                    <a:pt x="1757" y="16"/>
                  </a:lnTo>
                  <a:lnTo>
                    <a:pt x="16" y="16"/>
                  </a:lnTo>
                  <a:lnTo>
                    <a:pt x="16" y="1032"/>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14" name="Freeform 57"/>
            <p:cNvSpPr>
              <a:spLocks/>
            </p:cNvSpPr>
            <p:nvPr/>
          </p:nvSpPr>
          <p:spPr bwMode="auto">
            <a:xfrm>
              <a:off x="2496044" y="1757378"/>
              <a:ext cx="1412875" cy="1892300"/>
            </a:xfrm>
            <a:custGeom>
              <a:avLst/>
              <a:gdLst>
                <a:gd name="T0" fmla="*/ 0 w 445"/>
                <a:gd name="T1" fmla="*/ 39 h 596"/>
                <a:gd name="T2" fmla="*/ 0 w 445"/>
                <a:gd name="T3" fmla="*/ 596 h 596"/>
                <a:gd name="T4" fmla="*/ 42 w 445"/>
                <a:gd name="T5" fmla="*/ 563 h 596"/>
                <a:gd name="T6" fmla="*/ 270 w 445"/>
                <a:gd name="T7" fmla="*/ 545 h 596"/>
                <a:gd name="T8" fmla="*/ 445 w 445"/>
                <a:gd name="T9" fmla="*/ 578 h 596"/>
                <a:gd name="T10" fmla="*/ 438 w 445"/>
                <a:gd name="T11" fmla="*/ 528 h 596"/>
                <a:gd name="T12" fmla="*/ 438 w 445"/>
                <a:gd name="T13" fmla="*/ 62 h 596"/>
                <a:gd name="T14" fmla="*/ 400 w 445"/>
                <a:gd name="T15" fmla="*/ 30 h 596"/>
                <a:gd name="T16" fmla="*/ 194 w 445"/>
                <a:gd name="T17" fmla="*/ 19 h 596"/>
                <a:gd name="T18" fmla="*/ 113 w 445"/>
                <a:gd name="T19" fmla="*/ 0 h 596"/>
                <a:gd name="T20" fmla="*/ 64 w 445"/>
                <a:gd name="T21" fmla="*/ 7 h 596"/>
                <a:gd name="T22" fmla="*/ 10 w 445"/>
                <a:gd name="T23" fmla="*/ 33 h 596"/>
                <a:gd name="T24" fmla="*/ 0 w 445"/>
                <a:gd name="T25" fmla="*/ 39 h 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5" h="596">
                  <a:moveTo>
                    <a:pt x="0" y="39"/>
                  </a:moveTo>
                  <a:cubicBezTo>
                    <a:pt x="0" y="596"/>
                    <a:pt x="0" y="596"/>
                    <a:pt x="0" y="596"/>
                  </a:cubicBezTo>
                  <a:cubicBezTo>
                    <a:pt x="0" y="596"/>
                    <a:pt x="19" y="577"/>
                    <a:pt x="42" y="563"/>
                  </a:cubicBezTo>
                  <a:cubicBezTo>
                    <a:pt x="112" y="518"/>
                    <a:pt x="186" y="515"/>
                    <a:pt x="270" y="545"/>
                  </a:cubicBezTo>
                  <a:cubicBezTo>
                    <a:pt x="325" y="564"/>
                    <a:pt x="395" y="578"/>
                    <a:pt x="445" y="578"/>
                  </a:cubicBezTo>
                  <a:cubicBezTo>
                    <a:pt x="445" y="578"/>
                    <a:pt x="440" y="559"/>
                    <a:pt x="438" y="528"/>
                  </a:cubicBezTo>
                  <a:cubicBezTo>
                    <a:pt x="436" y="496"/>
                    <a:pt x="438" y="62"/>
                    <a:pt x="438" y="62"/>
                  </a:cubicBezTo>
                  <a:cubicBezTo>
                    <a:pt x="400" y="30"/>
                    <a:pt x="400" y="30"/>
                    <a:pt x="400" y="30"/>
                  </a:cubicBezTo>
                  <a:cubicBezTo>
                    <a:pt x="400" y="30"/>
                    <a:pt x="232" y="36"/>
                    <a:pt x="194" y="19"/>
                  </a:cubicBezTo>
                  <a:cubicBezTo>
                    <a:pt x="183" y="14"/>
                    <a:pt x="151" y="0"/>
                    <a:pt x="113" y="0"/>
                  </a:cubicBezTo>
                  <a:cubicBezTo>
                    <a:pt x="96" y="0"/>
                    <a:pt x="80" y="2"/>
                    <a:pt x="64" y="7"/>
                  </a:cubicBezTo>
                  <a:cubicBezTo>
                    <a:pt x="45" y="13"/>
                    <a:pt x="27" y="23"/>
                    <a:pt x="10" y="33"/>
                  </a:cubicBezTo>
                  <a:cubicBezTo>
                    <a:pt x="9" y="34"/>
                    <a:pt x="0" y="38"/>
                    <a:pt x="0" y="39"/>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15" name="Freeform 58"/>
            <p:cNvSpPr>
              <a:spLocks noEditPoints="1"/>
            </p:cNvSpPr>
            <p:nvPr/>
          </p:nvSpPr>
          <p:spPr bwMode="auto">
            <a:xfrm>
              <a:off x="2464294" y="1725628"/>
              <a:ext cx="1476375" cy="1955800"/>
            </a:xfrm>
            <a:custGeom>
              <a:avLst/>
              <a:gdLst>
                <a:gd name="T0" fmla="*/ 10 w 465"/>
                <a:gd name="T1" fmla="*/ 616 h 616"/>
                <a:gd name="T2" fmla="*/ 6 w 465"/>
                <a:gd name="T3" fmla="*/ 615 h 616"/>
                <a:gd name="T4" fmla="*/ 0 w 465"/>
                <a:gd name="T5" fmla="*/ 606 h 616"/>
                <a:gd name="T6" fmla="*/ 0 w 465"/>
                <a:gd name="T7" fmla="*/ 49 h 616"/>
                <a:gd name="T8" fmla="*/ 14 w 465"/>
                <a:gd name="T9" fmla="*/ 35 h 616"/>
                <a:gd name="T10" fmla="*/ 15 w 465"/>
                <a:gd name="T11" fmla="*/ 34 h 616"/>
                <a:gd name="T12" fmla="*/ 71 w 465"/>
                <a:gd name="T13" fmla="*/ 8 h 616"/>
                <a:gd name="T14" fmla="*/ 122 w 465"/>
                <a:gd name="T15" fmla="*/ 0 h 616"/>
                <a:gd name="T16" fmla="*/ 123 w 465"/>
                <a:gd name="T17" fmla="*/ 0 h 616"/>
                <a:gd name="T18" fmla="*/ 207 w 465"/>
                <a:gd name="T19" fmla="*/ 20 h 616"/>
                <a:gd name="T20" fmla="*/ 208 w 465"/>
                <a:gd name="T21" fmla="*/ 20 h 616"/>
                <a:gd name="T22" fmla="*/ 349 w 465"/>
                <a:gd name="T23" fmla="*/ 31 h 616"/>
                <a:gd name="T24" fmla="*/ 410 w 465"/>
                <a:gd name="T25" fmla="*/ 30 h 616"/>
                <a:gd name="T26" fmla="*/ 416 w 465"/>
                <a:gd name="T27" fmla="*/ 33 h 616"/>
                <a:gd name="T28" fmla="*/ 455 w 465"/>
                <a:gd name="T29" fmla="*/ 65 h 616"/>
                <a:gd name="T30" fmla="*/ 458 w 465"/>
                <a:gd name="T31" fmla="*/ 72 h 616"/>
                <a:gd name="T32" fmla="*/ 458 w 465"/>
                <a:gd name="T33" fmla="*/ 537 h 616"/>
                <a:gd name="T34" fmla="*/ 464 w 465"/>
                <a:gd name="T35" fmla="*/ 585 h 616"/>
                <a:gd name="T36" fmla="*/ 465 w 465"/>
                <a:gd name="T37" fmla="*/ 588 h 616"/>
                <a:gd name="T38" fmla="*/ 455 w 465"/>
                <a:gd name="T39" fmla="*/ 598 h 616"/>
                <a:gd name="T40" fmla="*/ 455 w 465"/>
                <a:gd name="T41" fmla="*/ 598 h 616"/>
                <a:gd name="T42" fmla="*/ 455 w 465"/>
                <a:gd name="T43" fmla="*/ 598 h 616"/>
                <a:gd name="T44" fmla="*/ 277 w 465"/>
                <a:gd name="T45" fmla="*/ 564 h 616"/>
                <a:gd name="T46" fmla="*/ 177 w 465"/>
                <a:gd name="T47" fmla="*/ 545 h 616"/>
                <a:gd name="T48" fmla="*/ 57 w 465"/>
                <a:gd name="T49" fmla="*/ 581 h 616"/>
                <a:gd name="T50" fmla="*/ 17 w 465"/>
                <a:gd name="T51" fmla="*/ 613 h 616"/>
                <a:gd name="T52" fmla="*/ 10 w 465"/>
                <a:gd name="T53" fmla="*/ 616 h 616"/>
                <a:gd name="T54" fmla="*/ 20 w 465"/>
                <a:gd name="T55" fmla="*/ 54 h 616"/>
                <a:gd name="T56" fmla="*/ 20 w 465"/>
                <a:gd name="T57" fmla="*/ 583 h 616"/>
                <a:gd name="T58" fmla="*/ 46 w 465"/>
                <a:gd name="T59" fmla="*/ 564 h 616"/>
                <a:gd name="T60" fmla="*/ 177 w 465"/>
                <a:gd name="T61" fmla="*/ 525 h 616"/>
                <a:gd name="T62" fmla="*/ 284 w 465"/>
                <a:gd name="T63" fmla="*/ 545 h 616"/>
                <a:gd name="T64" fmla="*/ 443 w 465"/>
                <a:gd name="T65" fmla="*/ 578 h 616"/>
                <a:gd name="T66" fmla="*/ 438 w 465"/>
                <a:gd name="T67" fmla="*/ 538 h 616"/>
                <a:gd name="T68" fmla="*/ 438 w 465"/>
                <a:gd name="T69" fmla="*/ 77 h 616"/>
                <a:gd name="T70" fmla="*/ 406 w 465"/>
                <a:gd name="T71" fmla="*/ 51 h 616"/>
                <a:gd name="T72" fmla="*/ 349 w 465"/>
                <a:gd name="T73" fmla="*/ 51 h 616"/>
                <a:gd name="T74" fmla="*/ 200 w 465"/>
                <a:gd name="T75" fmla="*/ 39 h 616"/>
                <a:gd name="T76" fmla="*/ 199 w 465"/>
                <a:gd name="T77" fmla="*/ 38 h 616"/>
                <a:gd name="T78" fmla="*/ 123 w 465"/>
                <a:gd name="T79" fmla="*/ 20 h 616"/>
                <a:gd name="T80" fmla="*/ 123 w 465"/>
                <a:gd name="T81" fmla="*/ 20 h 616"/>
                <a:gd name="T82" fmla="*/ 77 w 465"/>
                <a:gd name="T83" fmla="*/ 27 h 616"/>
                <a:gd name="T84" fmla="*/ 25 w 465"/>
                <a:gd name="T85" fmla="*/ 51 h 616"/>
                <a:gd name="T86" fmla="*/ 23 w 465"/>
                <a:gd name="T87" fmla="*/ 52 h 616"/>
                <a:gd name="T88" fmla="*/ 20 w 465"/>
                <a:gd name="T89" fmla="*/ 54 h 6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65" h="616">
                  <a:moveTo>
                    <a:pt x="10" y="616"/>
                  </a:moveTo>
                  <a:cubicBezTo>
                    <a:pt x="9" y="616"/>
                    <a:pt x="8" y="616"/>
                    <a:pt x="6" y="615"/>
                  </a:cubicBezTo>
                  <a:cubicBezTo>
                    <a:pt x="3" y="614"/>
                    <a:pt x="0" y="610"/>
                    <a:pt x="0" y="606"/>
                  </a:cubicBezTo>
                  <a:cubicBezTo>
                    <a:pt x="0" y="49"/>
                    <a:pt x="0" y="49"/>
                    <a:pt x="0" y="49"/>
                  </a:cubicBezTo>
                  <a:cubicBezTo>
                    <a:pt x="0" y="42"/>
                    <a:pt x="7" y="39"/>
                    <a:pt x="14" y="35"/>
                  </a:cubicBezTo>
                  <a:cubicBezTo>
                    <a:pt x="15" y="34"/>
                    <a:pt x="15" y="34"/>
                    <a:pt x="15" y="34"/>
                  </a:cubicBezTo>
                  <a:cubicBezTo>
                    <a:pt x="36" y="22"/>
                    <a:pt x="54" y="13"/>
                    <a:pt x="71" y="8"/>
                  </a:cubicBezTo>
                  <a:cubicBezTo>
                    <a:pt x="87" y="2"/>
                    <a:pt x="105" y="0"/>
                    <a:pt x="122" y="0"/>
                  </a:cubicBezTo>
                  <a:cubicBezTo>
                    <a:pt x="123" y="0"/>
                    <a:pt x="123" y="0"/>
                    <a:pt x="123" y="0"/>
                  </a:cubicBezTo>
                  <a:cubicBezTo>
                    <a:pt x="162" y="0"/>
                    <a:pt x="195" y="14"/>
                    <a:pt x="207" y="20"/>
                  </a:cubicBezTo>
                  <a:cubicBezTo>
                    <a:pt x="208" y="20"/>
                    <a:pt x="208" y="20"/>
                    <a:pt x="208" y="20"/>
                  </a:cubicBezTo>
                  <a:cubicBezTo>
                    <a:pt x="218" y="24"/>
                    <a:pt x="248" y="31"/>
                    <a:pt x="349" y="31"/>
                  </a:cubicBezTo>
                  <a:cubicBezTo>
                    <a:pt x="383" y="31"/>
                    <a:pt x="409" y="30"/>
                    <a:pt x="410" y="30"/>
                  </a:cubicBezTo>
                  <a:cubicBezTo>
                    <a:pt x="412" y="30"/>
                    <a:pt x="414" y="31"/>
                    <a:pt x="416" y="33"/>
                  </a:cubicBezTo>
                  <a:cubicBezTo>
                    <a:pt x="455" y="65"/>
                    <a:pt x="455" y="65"/>
                    <a:pt x="455" y="65"/>
                  </a:cubicBezTo>
                  <a:cubicBezTo>
                    <a:pt x="457" y="67"/>
                    <a:pt x="458" y="69"/>
                    <a:pt x="458" y="72"/>
                  </a:cubicBezTo>
                  <a:cubicBezTo>
                    <a:pt x="458" y="77"/>
                    <a:pt x="456" y="506"/>
                    <a:pt x="458" y="537"/>
                  </a:cubicBezTo>
                  <a:cubicBezTo>
                    <a:pt x="460" y="563"/>
                    <a:pt x="463" y="581"/>
                    <a:pt x="464" y="585"/>
                  </a:cubicBezTo>
                  <a:cubicBezTo>
                    <a:pt x="465" y="586"/>
                    <a:pt x="465" y="587"/>
                    <a:pt x="465" y="588"/>
                  </a:cubicBezTo>
                  <a:cubicBezTo>
                    <a:pt x="465" y="594"/>
                    <a:pt x="460" y="598"/>
                    <a:pt x="455" y="598"/>
                  </a:cubicBezTo>
                  <a:cubicBezTo>
                    <a:pt x="455" y="598"/>
                    <a:pt x="455" y="598"/>
                    <a:pt x="455" y="598"/>
                  </a:cubicBezTo>
                  <a:cubicBezTo>
                    <a:pt x="455" y="598"/>
                    <a:pt x="455" y="598"/>
                    <a:pt x="455" y="598"/>
                  </a:cubicBezTo>
                  <a:cubicBezTo>
                    <a:pt x="406" y="598"/>
                    <a:pt x="335" y="584"/>
                    <a:pt x="277" y="564"/>
                  </a:cubicBezTo>
                  <a:cubicBezTo>
                    <a:pt x="241" y="552"/>
                    <a:pt x="208" y="545"/>
                    <a:pt x="177" y="545"/>
                  </a:cubicBezTo>
                  <a:cubicBezTo>
                    <a:pt x="134" y="545"/>
                    <a:pt x="95" y="557"/>
                    <a:pt x="57" y="581"/>
                  </a:cubicBezTo>
                  <a:cubicBezTo>
                    <a:pt x="35" y="595"/>
                    <a:pt x="18" y="613"/>
                    <a:pt x="17" y="613"/>
                  </a:cubicBezTo>
                  <a:cubicBezTo>
                    <a:pt x="15" y="615"/>
                    <a:pt x="13" y="616"/>
                    <a:pt x="10" y="616"/>
                  </a:cubicBezTo>
                  <a:close/>
                  <a:moveTo>
                    <a:pt x="20" y="54"/>
                  </a:moveTo>
                  <a:cubicBezTo>
                    <a:pt x="20" y="583"/>
                    <a:pt x="20" y="583"/>
                    <a:pt x="20" y="583"/>
                  </a:cubicBezTo>
                  <a:cubicBezTo>
                    <a:pt x="27" y="577"/>
                    <a:pt x="36" y="570"/>
                    <a:pt x="46" y="564"/>
                  </a:cubicBezTo>
                  <a:cubicBezTo>
                    <a:pt x="87" y="538"/>
                    <a:pt x="130" y="525"/>
                    <a:pt x="177" y="525"/>
                  </a:cubicBezTo>
                  <a:cubicBezTo>
                    <a:pt x="210" y="525"/>
                    <a:pt x="245" y="532"/>
                    <a:pt x="284" y="545"/>
                  </a:cubicBezTo>
                  <a:cubicBezTo>
                    <a:pt x="335" y="563"/>
                    <a:pt x="397" y="576"/>
                    <a:pt x="443" y="578"/>
                  </a:cubicBezTo>
                  <a:cubicBezTo>
                    <a:pt x="441" y="569"/>
                    <a:pt x="439" y="555"/>
                    <a:pt x="438" y="538"/>
                  </a:cubicBezTo>
                  <a:cubicBezTo>
                    <a:pt x="436" y="508"/>
                    <a:pt x="438" y="127"/>
                    <a:pt x="438" y="77"/>
                  </a:cubicBezTo>
                  <a:cubicBezTo>
                    <a:pt x="406" y="51"/>
                    <a:pt x="406" y="51"/>
                    <a:pt x="406" y="51"/>
                  </a:cubicBezTo>
                  <a:cubicBezTo>
                    <a:pt x="398" y="51"/>
                    <a:pt x="375" y="51"/>
                    <a:pt x="349" y="51"/>
                  </a:cubicBezTo>
                  <a:cubicBezTo>
                    <a:pt x="269" y="51"/>
                    <a:pt x="219" y="47"/>
                    <a:pt x="200" y="39"/>
                  </a:cubicBezTo>
                  <a:cubicBezTo>
                    <a:pt x="199" y="38"/>
                    <a:pt x="199" y="38"/>
                    <a:pt x="199" y="38"/>
                  </a:cubicBezTo>
                  <a:cubicBezTo>
                    <a:pt x="188" y="33"/>
                    <a:pt x="158" y="20"/>
                    <a:pt x="123" y="20"/>
                  </a:cubicBezTo>
                  <a:cubicBezTo>
                    <a:pt x="123" y="20"/>
                    <a:pt x="123" y="20"/>
                    <a:pt x="123" y="20"/>
                  </a:cubicBezTo>
                  <a:cubicBezTo>
                    <a:pt x="107" y="20"/>
                    <a:pt x="91" y="22"/>
                    <a:pt x="77" y="27"/>
                  </a:cubicBezTo>
                  <a:cubicBezTo>
                    <a:pt x="61" y="32"/>
                    <a:pt x="45" y="39"/>
                    <a:pt x="25" y="51"/>
                  </a:cubicBezTo>
                  <a:cubicBezTo>
                    <a:pt x="25" y="52"/>
                    <a:pt x="24" y="52"/>
                    <a:pt x="23" y="52"/>
                  </a:cubicBezTo>
                  <a:cubicBezTo>
                    <a:pt x="22" y="53"/>
                    <a:pt x="21" y="54"/>
                    <a:pt x="20" y="54"/>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16" name="Freeform 59"/>
            <p:cNvSpPr>
              <a:spLocks/>
            </p:cNvSpPr>
            <p:nvPr/>
          </p:nvSpPr>
          <p:spPr bwMode="auto">
            <a:xfrm>
              <a:off x="2496044" y="1652603"/>
              <a:ext cx="1270000" cy="1892300"/>
            </a:xfrm>
            <a:custGeom>
              <a:avLst/>
              <a:gdLst>
                <a:gd name="T0" fmla="*/ 0 w 400"/>
                <a:gd name="T1" fmla="*/ 39 h 596"/>
                <a:gd name="T2" fmla="*/ 0 w 400"/>
                <a:gd name="T3" fmla="*/ 596 h 596"/>
                <a:gd name="T4" fmla="*/ 42 w 400"/>
                <a:gd name="T5" fmla="*/ 563 h 596"/>
                <a:gd name="T6" fmla="*/ 270 w 400"/>
                <a:gd name="T7" fmla="*/ 545 h 596"/>
                <a:gd name="T8" fmla="*/ 400 w 400"/>
                <a:gd name="T9" fmla="*/ 579 h 596"/>
                <a:gd name="T10" fmla="*/ 393 w 400"/>
                <a:gd name="T11" fmla="*/ 528 h 596"/>
                <a:gd name="T12" fmla="*/ 393 w 400"/>
                <a:gd name="T13" fmla="*/ 63 h 596"/>
                <a:gd name="T14" fmla="*/ 310 w 400"/>
                <a:gd name="T15" fmla="*/ 56 h 596"/>
                <a:gd name="T16" fmla="*/ 194 w 400"/>
                <a:gd name="T17" fmla="*/ 20 h 596"/>
                <a:gd name="T18" fmla="*/ 113 w 400"/>
                <a:gd name="T19" fmla="*/ 0 h 596"/>
                <a:gd name="T20" fmla="*/ 64 w 400"/>
                <a:gd name="T21" fmla="*/ 7 h 596"/>
                <a:gd name="T22" fmla="*/ 10 w 400"/>
                <a:gd name="T23" fmla="*/ 33 h 596"/>
                <a:gd name="T24" fmla="*/ 0 w 400"/>
                <a:gd name="T25" fmla="*/ 39 h 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0" h="596">
                  <a:moveTo>
                    <a:pt x="0" y="39"/>
                  </a:moveTo>
                  <a:cubicBezTo>
                    <a:pt x="0" y="596"/>
                    <a:pt x="0" y="596"/>
                    <a:pt x="0" y="596"/>
                  </a:cubicBezTo>
                  <a:cubicBezTo>
                    <a:pt x="0" y="596"/>
                    <a:pt x="19" y="577"/>
                    <a:pt x="42" y="563"/>
                  </a:cubicBezTo>
                  <a:cubicBezTo>
                    <a:pt x="112" y="518"/>
                    <a:pt x="186" y="515"/>
                    <a:pt x="270" y="545"/>
                  </a:cubicBezTo>
                  <a:cubicBezTo>
                    <a:pt x="325" y="564"/>
                    <a:pt x="350" y="578"/>
                    <a:pt x="400" y="579"/>
                  </a:cubicBezTo>
                  <a:cubicBezTo>
                    <a:pt x="400" y="579"/>
                    <a:pt x="395" y="559"/>
                    <a:pt x="393" y="528"/>
                  </a:cubicBezTo>
                  <a:cubicBezTo>
                    <a:pt x="391" y="496"/>
                    <a:pt x="393" y="63"/>
                    <a:pt x="393" y="63"/>
                  </a:cubicBezTo>
                  <a:cubicBezTo>
                    <a:pt x="393" y="63"/>
                    <a:pt x="376" y="64"/>
                    <a:pt x="310" y="56"/>
                  </a:cubicBezTo>
                  <a:cubicBezTo>
                    <a:pt x="259" y="50"/>
                    <a:pt x="232" y="36"/>
                    <a:pt x="194" y="20"/>
                  </a:cubicBezTo>
                  <a:cubicBezTo>
                    <a:pt x="183" y="14"/>
                    <a:pt x="151" y="0"/>
                    <a:pt x="113" y="0"/>
                  </a:cubicBezTo>
                  <a:cubicBezTo>
                    <a:pt x="96" y="0"/>
                    <a:pt x="80" y="2"/>
                    <a:pt x="64" y="7"/>
                  </a:cubicBezTo>
                  <a:cubicBezTo>
                    <a:pt x="45" y="13"/>
                    <a:pt x="27" y="23"/>
                    <a:pt x="10" y="33"/>
                  </a:cubicBezTo>
                  <a:cubicBezTo>
                    <a:pt x="9" y="34"/>
                    <a:pt x="0" y="38"/>
                    <a:pt x="0" y="39"/>
                  </a:cubicBezTo>
                  <a:close/>
                </a:path>
              </a:pathLst>
            </a:custGeom>
            <a:solidFill>
              <a:schemeClr val="accent3">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17" name="Freeform 60"/>
            <p:cNvSpPr>
              <a:spLocks noEditPoints="1"/>
            </p:cNvSpPr>
            <p:nvPr/>
          </p:nvSpPr>
          <p:spPr bwMode="auto">
            <a:xfrm>
              <a:off x="2464294" y="1620853"/>
              <a:ext cx="1333500" cy="1955800"/>
            </a:xfrm>
            <a:custGeom>
              <a:avLst/>
              <a:gdLst>
                <a:gd name="T0" fmla="*/ 10 w 420"/>
                <a:gd name="T1" fmla="*/ 616 h 616"/>
                <a:gd name="T2" fmla="*/ 6 w 420"/>
                <a:gd name="T3" fmla="*/ 615 h 616"/>
                <a:gd name="T4" fmla="*/ 0 w 420"/>
                <a:gd name="T5" fmla="*/ 606 h 616"/>
                <a:gd name="T6" fmla="*/ 0 w 420"/>
                <a:gd name="T7" fmla="*/ 49 h 616"/>
                <a:gd name="T8" fmla="*/ 14 w 420"/>
                <a:gd name="T9" fmla="*/ 35 h 616"/>
                <a:gd name="T10" fmla="*/ 15 w 420"/>
                <a:gd name="T11" fmla="*/ 34 h 616"/>
                <a:gd name="T12" fmla="*/ 71 w 420"/>
                <a:gd name="T13" fmla="*/ 8 h 616"/>
                <a:gd name="T14" fmla="*/ 122 w 420"/>
                <a:gd name="T15" fmla="*/ 0 h 616"/>
                <a:gd name="T16" fmla="*/ 123 w 420"/>
                <a:gd name="T17" fmla="*/ 0 h 616"/>
                <a:gd name="T18" fmla="*/ 207 w 420"/>
                <a:gd name="T19" fmla="*/ 20 h 616"/>
                <a:gd name="T20" fmla="*/ 218 w 420"/>
                <a:gd name="T21" fmla="*/ 25 h 616"/>
                <a:gd name="T22" fmla="*/ 321 w 420"/>
                <a:gd name="T23" fmla="*/ 56 h 616"/>
                <a:gd name="T24" fmla="*/ 403 w 420"/>
                <a:gd name="T25" fmla="*/ 63 h 616"/>
                <a:gd name="T26" fmla="*/ 410 w 420"/>
                <a:gd name="T27" fmla="*/ 65 h 616"/>
                <a:gd name="T28" fmla="*/ 413 w 420"/>
                <a:gd name="T29" fmla="*/ 73 h 616"/>
                <a:gd name="T30" fmla="*/ 413 w 420"/>
                <a:gd name="T31" fmla="*/ 537 h 616"/>
                <a:gd name="T32" fmla="*/ 419 w 420"/>
                <a:gd name="T33" fmla="*/ 585 h 616"/>
                <a:gd name="T34" fmla="*/ 420 w 420"/>
                <a:gd name="T35" fmla="*/ 589 h 616"/>
                <a:gd name="T36" fmla="*/ 410 w 420"/>
                <a:gd name="T37" fmla="*/ 599 h 616"/>
                <a:gd name="T38" fmla="*/ 410 w 420"/>
                <a:gd name="T39" fmla="*/ 599 h 616"/>
                <a:gd name="T40" fmla="*/ 410 w 420"/>
                <a:gd name="T41" fmla="*/ 599 h 616"/>
                <a:gd name="T42" fmla="*/ 308 w 420"/>
                <a:gd name="T43" fmla="*/ 576 h 616"/>
                <a:gd name="T44" fmla="*/ 277 w 420"/>
                <a:gd name="T45" fmla="*/ 564 h 616"/>
                <a:gd name="T46" fmla="*/ 177 w 420"/>
                <a:gd name="T47" fmla="*/ 546 h 616"/>
                <a:gd name="T48" fmla="*/ 57 w 420"/>
                <a:gd name="T49" fmla="*/ 581 h 616"/>
                <a:gd name="T50" fmla="*/ 17 w 420"/>
                <a:gd name="T51" fmla="*/ 613 h 616"/>
                <a:gd name="T52" fmla="*/ 10 w 420"/>
                <a:gd name="T53" fmla="*/ 616 h 616"/>
                <a:gd name="T54" fmla="*/ 20 w 420"/>
                <a:gd name="T55" fmla="*/ 54 h 616"/>
                <a:gd name="T56" fmla="*/ 20 w 420"/>
                <a:gd name="T57" fmla="*/ 584 h 616"/>
                <a:gd name="T58" fmla="*/ 46 w 420"/>
                <a:gd name="T59" fmla="*/ 564 h 616"/>
                <a:gd name="T60" fmla="*/ 177 w 420"/>
                <a:gd name="T61" fmla="*/ 526 h 616"/>
                <a:gd name="T62" fmla="*/ 284 w 420"/>
                <a:gd name="T63" fmla="*/ 545 h 616"/>
                <a:gd name="T64" fmla="*/ 315 w 420"/>
                <a:gd name="T65" fmla="*/ 557 h 616"/>
                <a:gd name="T66" fmla="*/ 398 w 420"/>
                <a:gd name="T67" fmla="*/ 578 h 616"/>
                <a:gd name="T68" fmla="*/ 393 w 420"/>
                <a:gd name="T69" fmla="*/ 538 h 616"/>
                <a:gd name="T70" fmla="*/ 393 w 420"/>
                <a:gd name="T71" fmla="*/ 83 h 616"/>
                <a:gd name="T72" fmla="*/ 319 w 420"/>
                <a:gd name="T73" fmla="*/ 76 h 616"/>
                <a:gd name="T74" fmla="*/ 209 w 420"/>
                <a:gd name="T75" fmla="*/ 43 h 616"/>
                <a:gd name="T76" fmla="*/ 199 w 420"/>
                <a:gd name="T77" fmla="*/ 38 h 616"/>
                <a:gd name="T78" fmla="*/ 123 w 420"/>
                <a:gd name="T79" fmla="*/ 20 h 616"/>
                <a:gd name="T80" fmla="*/ 123 w 420"/>
                <a:gd name="T81" fmla="*/ 20 h 616"/>
                <a:gd name="T82" fmla="*/ 77 w 420"/>
                <a:gd name="T83" fmla="*/ 27 h 616"/>
                <a:gd name="T84" fmla="*/ 25 w 420"/>
                <a:gd name="T85" fmla="*/ 52 h 616"/>
                <a:gd name="T86" fmla="*/ 23 w 420"/>
                <a:gd name="T87" fmla="*/ 53 h 616"/>
                <a:gd name="T88" fmla="*/ 20 w 420"/>
                <a:gd name="T89" fmla="*/ 54 h 6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20" h="616">
                  <a:moveTo>
                    <a:pt x="10" y="616"/>
                  </a:moveTo>
                  <a:cubicBezTo>
                    <a:pt x="9" y="616"/>
                    <a:pt x="8" y="616"/>
                    <a:pt x="6" y="615"/>
                  </a:cubicBezTo>
                  <a:cubicBezTo>
                    <a:pt x="3" y="614"/>
                    <a:pt x="0" y="610"/>
                    <a:pt x="0" y="606"/>
                  </a:cubicBezTo>
                  <a:cubicBezTo>
                    <a:pt x="0" y="49"/>
                    <a:pt x="0" y="49"/>
                    <a:pt x="0" y="49"/>
                  </a:cubicBezTo>
                  <a:cubicBezTo>
                    <a:pt x="0" y="42"/>
                    <a:pt x="7" y="39"/>
                    <a:pt x="14" y="35"/>
                  </a:cubicBezTo>
                  <a:cubicBezTo>
                    <a:pt x="15" y="34"/>
                    <a:pt x="15" y="34"/>
                    <a:pt x="15" y="34"/>
                  </a:cubicBezTo>
                  <a:cubicBezTo>
                    <a:pt x="36" y="22"/>
                    <a:pt x="54" y="13"/>
                    <a:pt x="71" y="8"/>
                  </a:cubicBezTo>
                  <a:cubicBezTo>
                    <a:pt x="87" y="2"/>
                    <a:pt x="105" y="0"/>
                    <a:pt x="122" y="0"/>
                  </a:cubicBezTo>
                  <a:cubicBezTo>
                    <a:pt x="123" y="0"/>
                    <a:pt x="123" y="0"/>
                    <a:pt x="123" y="0"/>
                  </a:cubicBezTo>
                  <a:cubicBezTo>
                    <a:pt x="162" y="0"/>
                    <a:pt x="195" y="15"/>
                    <a:pt x="207" y="20"/>
                  </a:cubicBezTo>
                  <a:cubicBezTo>
                    <a:pt x="218" y="25"/>
                    <a:pt x="218" y="25"/>
                    <a:pt x="218" y="25"/>
                  </a:cubicBezTo>
                  <a:cubicBezTo>
                    <a:pt x="250" y="39"/>
                    <a:pt x="276" y="50"/>
                    <a:pt x="321" y="56"/>
                  </a:cubicBezTo>
                  <a:cubicBezTo>
                    <a:pt x="384" y="64"/>
                    <a:pt x="401" y="63"/>
                    <a:pt x="403" y="63"/>
                  </a:cubicBezTo>
                  <a:cubicBezTo>
                    <a:pt x="405" y="62"/>
                    <a:pt x="408" y="63"/>
                    <a:pt x="410" y="65"/>
                  </a:cubicBezTo>
                  <a:cubicBezTo>
                    <a:pt x="412" y="67"/>
                    <a:pt x="413" y="70"/>
                    <a:pt x="413" y="73"/>
                  </a:cubicBezTo>
                  <a:cubicBezTo>
                    <a:pt x="413" y="77"/>
                    <a:pt x="411" y="506"/>
                    <a:pt x="413" y="537"/>
                  </a:cubicBezTo>
                  <a:cubicBezTo>
                    <a:pt x="415" y="563"/>
                    <a:pt x="418" y="581"/>
                    <a:pt x="419" y="585"/>
                  </a:cubicBezTo>
                  <a:cubicBezTo>
                    <a:pt x="420" y="586"/>
                    <a:pt x="420" y="587"/>
                    <a:pt x="420" y="589"/>
                  </a:cubicBezTo>
                  <a:cubicBezTo>
                    <a:pt x="420" y="594"/>
                    <a:pt x="415" y="599"/>
                    <a:pt x="410" y="599"/>
                  </a:cubicBezTo>
                  <a:cubicBezTo>
                    <a:pt x="410" y="599"/>
                    <a:pt x="410" y="599"/>
                    <a:pt x="410" y="599"/>
                  </a:cubicBezTo>
                  <a:cubicBezTo>
                    <a:pt x="410" y="599"/>
                    <a:pt x="410" y="599"/>
                    <a:pt x="410" y="599"/>
                  </a:cubicBezTo>
                  <a:cubicBezTo>
                    <a:pt x="369" y="598"/>
                    <a:pt x="343" y="589"/>
                    <a:pt x="308" y="576"/>
                  </a:cubicBezTo>
                  <a:cubicBezTo>
                    <a:pt x="298" y="572"/>
                    <a:pt x="288" y="568"/>
                    <a:pt x="277" y="564"/>
                  </a:cubicBezTo>
                  <a:cubicBezTo>
                    <a:pt x="241" y="552"/>
                    <a:pt x="208" y="546"/>
                    <a:pt x="177" y="546"/>
                  </a:cubicBezTo>
                  <a:cubicBezTo>
                    <a:pt x="134" y="546"/>
                    <a:pt x="95" y="557"/>
                    <a:pt x="57" y="581"/>
                  </a:cubicBezTo>
                  <a:cubicBezTo>
                    <a:pt x="35" y="595"/>
                    <a:pt x="18" y="613"/>
                    <a:pt x="17" y="613"/>
                  </a:cubicBezTo>
                  <a:cubicBezTo>
                    <a:pt x="15" y="615"/>
                    <a:pt x="13" y="616"/>
                    <a:pt x="10" y="616"/>
                  </a:cubicBezTo>
                  <a:close/>
                  <a:moveTo>
                    <a:pt x="20" y="54"/>
                  </a:moveTo>
                  <a:cubicBezTo>
                    <a:pt x="20" y="584"/>
                    <a:pt x="20" y="584"/>
                    <a:pt x="20" y="584"/>
                  </a:cubicBezTo>
                  <a:cubicBezTo>
                    <a:pt x="27" y="578"/>
                    <a:pt x="36" y="571"/>
                    <a:pt x="46" y="564"/>
                  </a:cubicBezTo>
                  <a:cubicBezTo>
                    <a:pt x="87" y="538"/>
                    <a:pt x="130" y="526"/>
                    <a:pt x="177" y="526"/>
                  </a:cubicBezTo>
                  <a:cubicBezTo>
                    <a:pt x="210" y="526"/>
                    <a:pt x="245" y="532"/>
                    <a:pt x="284" y="545"/>
                  </a:cubicBezTo>
                  <a:cubicBezTo>
                    <a:pt x="295" y="550"/>
                    <a:pt x="306" y="553"/>
                    <a:pt x="315" y="557"/>
                  </a:cubicBezTo>
                  <a:cubicBezTo>
                    <a:pt x="346" y="568"/>
                    <a:pt x="367" y="576"/>
                    <a:pt x="398" y="578"/>
                  </a:cubicBezTo>
                  <a:cubicBezTo>
                    <a:pt x="396" y="569"/>
                    <a:pt x="394" y="556"/>
                    <a:pt x="393" y="538"/>
                  </a:cubicBezTo>
                  <a:cubicBezTo>
                    <a:pt x="391" y="509"/>
                    <a:pt x="393" y="149"/>
                    <a:pt x="393" y="83"/>
                  </a:cubicBezTo>
                  <a:cubicBezTo>
                    <a:pt x="381" y="82"/>
                    <a:pt x="359" y="81"/>
                    <a:pt x="319" y="76"/>
                  </a:cubicBezTo>
                  <a:cubicBezTo>
                    <a:pt x="270" y="70"/>
                    <a:pt x="242" y="57"/>
                    <a:pt x="209" y="43"/>
                  </a:cubicBezTo>
                  <a:cubicBezTo>
                    <a:pt x="199" y="38"/>
                    <a:pt x="199" y="38"/>
                    <a:pt x="199" y="38"/>
                  </a:cubicBezTo>
                  <a:cubicBezTo>
                    <a:pt x="188" y="33"/>
                    <a:pt x="158" y="20"/>
                    <a:pt x="123" y="20"/>
                  </a:cubicBezTo>
                  <a:cubicBezTo>
                    <a:pt x="123" y="20"/>
                    <a:pt x="123" y="20"/>
                    <a:pt x="123" y="20"/>
                  </a:cubicBezTo>
                  <a:cubicBezTo>
                    <a:pt x="107" y="20"/>
                    <a:pt x="91" y="22"/>
                    <a:pt x="77" y="27"/>
                  </a:cubicBezTo>
                  <a:cubicBezTo>
                    <a:pt x="61" y="32"/>
                    <a:pt x="45" y="40"/>
                    <a:pt x="25" y="52"/>
                  </a:cubicBezTo>
                  <a:cubicBezTo>
                    <a:pt x="25" y="52"/>
                    <a:pt x="24" y="52"/>
                    <a:pt x="23" y="53"/>
                  </a:cubicBezTo>
                  <a:cubicBezTo>
                    <a:pt x="22" y="53"/>
                    <a:pt x="21" y="54"/>
                    <a:pt x="20" y="54"/>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18" name="Freeform 61"/>
            <p:cNvSpPr>
              <a:spLocks/>
            </p:cNvSpPr>
            <p:nvPr/>
          </p:nvSpPr>
          <p:spPr bwMode="auto">
            <a:xfrm>
              <a:off x="1087931" y="1757378"/>
              <a:ext cx="1408113" cy="1892300"/>
            </a:xfrm>
            <a:custGeom>
              <a:avLst/>
              <a:gdLst>
                <a:gd name="T0" fmla="*/ 444 w 444"/>
                <a:gd name="T1" fmla="*/ 39 h 596"/>
                <a:gd name="T2" fmla="*/ 444 w 444"/>
                <a:gd name="T3" fmla="*/ 596 h 596"/>
                <a:gd name="T4" fmla="*/ 403 w 444"/>
                <a:gd name="T5" fmla="*/ 563 h 596"/>
                <a:gd name="T6" fmla="*/ 174 w 444"/>
                <a:gd name="T7" fmla="*/ 545 h 596"/>
                <a:gd name="T8" fmla="*/ 0 w 444"/>
                <a:gd name="T9" fmla="*/ 578 h 596"/>
                <a:gd name="T10" fmla="*/ 6 w 444"/>
                <a:gd name="T11" fmla="*/ 528 h 596"/>
                <a:gd name="T12" fmla="*/ 6 w 444"/>
                <a:gd name="T13" fmla="*/ 62 h 596"/>
                <a:gd name="T14" fmla="*/ 45 w 444"/>
                <a:gd name="T15" fmla="*/ 30 h 596"/>
                <a:gd name="T16" fmla="*/ 250 w 444"/>
                <a:gd name="T17" fmla="*/ 19 h 596"/>
                <a:gd name="T18" fmla="*/ 332 w 444"/>
                <a:gd name="T19" fmla="*/ 0 h 596"/>
                <a:gd name="T20" fmla="*/ 381 w 444"/>
                <a:gd name="T21" fmla="*/ 7 h 596"/>
                <a:gd name="T22" fmla="*/ 435 w 444"/>
                <a:gd name="T23" fmla="*/ 33 h 596"/>
                <a:gd name="T24" fmla="*/ 444 w 444"/>
                <a:gd name="T25" fmla="*/ 39 h 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4" h="596">
                  <a:moveTo>
                    <a:pt x="444" y="39"/>
                  </a:moveTo>
                  <a:cubicBezTo>
                    <a:pt x="444" y="596"/>
                    <a:pt x="444" y="596"/>
                    <a:pt x="444" y="596"/>
                  </a:cubicBezTo>
                  <a:cubicBezTo>
                    <a:pt x="444" y="596"/>
                    <a:pt x="426" y="577"/>
                    <a:pt x="403" y="563"/>
                  </a:cubicBezTo>
                  <a:cubicBezTo>
                    <a:pt x="333" y="518"/>
                    <a:pt x="258" y="515"/>
                    <a:pt x="174" y="545"/>
                  </a:cubicBezTo>
                  <a:cubicBezTo>
                    <a:pt x="120" y="564"/>
                    <a:pt x="50" y="578"/>
                    <a:pt x="0" y="578"/>
                  </a:cubicBezTo>
                  <a:cubicBezTo>
                    <a:pt x="0" y="578"/>
                    <a:pt x="4" y="559"/>
                    <a:pt x="6" y="528"/>
                  </a:cubicBezTo>
                  <a:cubicBezTo>
                    <a:pt x="9" y="496"/>
                    <a:pt x="6" y="62"/>
                    <a:pt x="6" y="62"/>
                  </a:cubicBezTo>
                  <a:cubicBezTo>
                    <a:pt x="45" y="30"/>
                    <a:pt x="45" y="30"/>
                    <a:pt x="45" y="30"/>
                  </a:cubicBezTo>
                  <a:cubicBezTo>
                    <a:pt x="45" y="30"/>
                    <a:pt x="213" y="36"/>
                    <a:pt x="250" y="19"/>
                  </a:cubicBezTo>
                  <a:cubicBezTo>
                    <a:pt x="262" y="14"/>
                    <a:pt x="294" y="0"/>
                    <a:pt x="332" y="0"/>
                  </a:cubicBezTo>
                  <a:cubicBezTo>
                    <a:pt x="348" y="0"/>
                    <a:pt x="365" y="2"/>
                    <a:pt x="381" y="7"/>
                  </a:cubicBezTo>
                  <a:cubicBezTo>
                    <a:pt x="400" y="13"/>
                    <a:pt x="418" y="23"/>
                    <a:pt x="435" y="33"/>
                  </a:cubicBezTo>
                  <a:cubicBezTo>
                    <a:pt x="436" y="34"/>
                    <a:pt x="444" y="38"/>
                    <a:pt x="444" y="39"/>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19" name="Freeform 62"/>
            <p:cNvSpPr>
              <a:spLocks noEditPoints="1"/>
            </p:cNvSpPr>
            <p:nvPr/>
          </p:nvSpPr>
          <p:spPr bwMode="auto">
            <a:xfrm>
              <a:off x="1053006" y="1725628"/>
              <a:ext cx="1474788" cy="1955800"/>
            </a:xfrm>
            <a:custGeom>
              <a:avLst/>
              <a:gdLst>
                <a:gd name="T0" fmla="*/ 455 w 465"/>
                <a:gd name="T1" fmla="*/ 616 h 616"/>
                <a:gd name="T2" fmla="*/ 448 w 465"/>
                <a:gd name="T3" fmla="*/ 613 h 616"/>
                <a:gd name="T4" fmla="*/ 409 w 465"/>
                <a:gd name="T5" fmla="*/ 581 h 616"/>
                <a:gd name="T6" fmla="*/ 289 w 465"/>
                <a:gd name="T7" fmla="*/ 545 h 616"/>
                <a:gd name="T8" fmla="*/ 188 w 465"/>
                <a:gd name="T9" fmla="*/ 564 h 616"/>
                <a:gd name="T10" fmla="*/ 11 w 465"/>
                <a:gd name="T11" fmla="*/ 598 h 616"/>
                <a:gd name="T12" fmla="*/ 3 w 465"/>
                <a:gd name="T13" fmla="*/ 595 h 616"/>
                <a:gd name="T14" fmla="*/ 1 w 465"/>
                <a:gd name="T15" fmla="*/ 586 h 616"/>
                <a:gd name="T16" fmla="*/ 7 w 465"/>
                <a:gd name="T17" fmla="*/ 537 h 616"/>
                <a:gd name="T18" fmla="*/ 7 w 465"/>
                <a:gd name="T19" fmla="*/ 72 h 616"/>
                <a:gd name="T20" fmla="*/ 11 w 465"/>
                <a:gd name="T21" fmla="*/ 65 h 616"/>
                <a:gd name="T22" fmla="*/ 49 w 465"/>
                <a:gd name="T23" fmla="*/ 33 h 616"/>
                <a:gd name="T24" fmla="*/ 56 w 465"/>
                <a:gd name="T25" fmla="*/ 30 h 616"/>
                <a:gd name="T26" fmla="*/ 117 w 465"/>
                <a:gd name="T27" fmla="*/ 31 h 616"/>
                <a:gd name="T28" fmla="*/ 257 w 465"/>
                <a:gd name="T29" fmla="*/ 20 h 616"/>
                <a:gd name="T30" fmla="*/ 258 w 465"/>
                <a:gd name="T31" fmla="*/ 20 h 616"/>
                <a:gd name="T32" fmla="*/ 343 w 465"/>
                <a:gd name="T33" fmla="*/ 0 h 616"/>
                <a:gd name="T34" fmla="*/ 343 w 465"/>
                <a:gd name="T35" fmla="*/ 0 h 616"/>
                <a:gd name="T36" fmla="*/ 395 w 465"/>
                <a:gd name="T37" fmla="*/ 8 h 616"/>
                <a:gd name="T38" fmla="*/ 451 w 465"/>
                <a:gd name="T39" fmla="*/ 34 h 616"/>
                <a:gd name="T40" fmla="*/ 452 w 465"/>
                <a:gd name="T41" fmla="*/ 35 h 616"/>
                <a:gd name="T42" fmla="*/ 465 w 465"/>
                <a:gd name="T43" fmla="*/ 49 h 616"/>
                <a:gd name="T44" fmla="*/ 465 w 465"/>
                <a:gd name="T45" fmla="*/ 606 h 616"/>
                <a:gd name="T46" fmla="*/ 459 w 465"/>
                <a:gd name="T47" fmla="*/ 615 h 616"/>
                <a:gd name="T48" fmla="*/ 455 w 465"/>
                <a:gd name="T49" fmla="*/ 616 h 616"/>
                <a:gd name="T50" fmla="*/ 289 w 465"/>
                <a:gd name="T51" fmla="*/ 525 h 616"/>
                <a:gd name="T52" fmla="*/ 419 w 465"/>
                <a:gd name="T53" fmla="*/ 564 h 616"/>
                <a:gd name="T54" fmla="*/ 445 w 465"/>
                <a:gd name="T55" fmla="*/ 583 h 616"/>
                <a:gd name="T56" fmla="*/ 445 w 465"/>
                <a:gd name="T57" fmla="*/ 54 h 616"/>
                <a:gd name="T58" fmla="*/ 442 w 465"/>
                <a:gd name="T59" fmla="*/ 52 h 616"/>
                <a:gd name="T60" fmla="*/ 440 w 465"/>
                <a:gd name="T61" fmla="*/ 51 h 616"/>
                <a:gd name="T62" fmla="*/ 389 w 465"/>
                <a:gd name="T63" fmla="*/ 27 h 616"/>
                <a:gd name="T64" fmla="*/ 343 w 465"/>
                <a:gd name="T65" fmla="*/ 20 h 616"/>
                <a:gd name="T66" fmla="*/ 266 w 465"/>
                <a:gd name="T67" fmla="*/ 38 h 616"/>
                <a:gd name="T68" fmla="*/ 265 w 465"/>
                <a:gd name="T69" fmla="*/ 39 h 616"/>
                <a:gd name="T70" fmla="*/ 117 w 465"/>
                <a:gd name="T71" fmla="*/ 51 h 616"/>
                <a:gd name="T72" fmla="*/ 59 w 465"/>
                <a:gd name="T73" fmla="*/ 51 h 616"/>
                <a:gd name="T74" fmla="*/ 27 w 465"/>
                <a:gd name="T75" fmla="*/ 77 h 616"/>
                <a:gd name="T76" fmla="*/ 27 w 465"/>
                <a:gd name="T77" fmla="*/ 538 h 616"/>
                <a:gd name="T78" fmla="*/ 23 w 465"/>
                <a:gd name="T79" fmla="*/ 578 h 616"/>
                <a:gd name="T80" fmla="*/ 182 w 465"/>
                <a:gd name="T81" fmla="*/ 545 h 616"/>
                <a:gd name="T82" fmla="*/ 289 w 465"/>
                <a:gd name="T83" fmla="*/ 525 h 6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65" h="616">
                  <a:moveTo>
                    <a:pt x="455" y="616"/>
                  </a:moveTo>
                  <a:cubicBezTo>
                    <a:pt x="453" y="616"/>
                    <a:pt x="450" y="615"/>
                    <a:pt x="448" y="613"/>
                  </a:cubicBezTo>
                  <a:cubicBezTo>
                    <a:pt x="448" y="613"/>
                    <a:pt x="430" y="595"/>
                    <a:pt x="409" y="581"/>
                  </a:cubicBezTo>
                  <a:cubicBezTo>
                    <a:pt x="371" y="557"/>
                    <a:pt x="332" y="545"/>
                    <a:pt x="289" y="545"/>
                  </a:cubicBezTo>
                  <a:cubicBezTo>
                    <a:pt x="257" y="545"/>
                    <a:pt x="225" y="552"/>
                    <a:pt x="188" y="564"/>
                  </a:cubicBezTo>
                  <a:cubicBezTo>
                    <a:pt x="131" y="584"/>
                    <a:pt x="60" y="598"/>
                    <a:pt x="11" y="598"/>
                  </a:cubicBezTo>
                  <a:cubicBezTo>
                    <a:pt x="8" y="599"/>
                    <a:pt x="5" y="597"/>
                    <a:pt x="3" y="595"/>
                  </a:cubicBezTo>
                  <a:cubicBezTo>
                    <a:pt x="1" y="592"/>
                    <a:pt x="0" y="589"/>
                    <a:pt x="1" y="586"/>
                  </a:cubicBezTo>
                  <a:cubicBezTo>
                    <a:pt x="1" y="586"/>
                    <a:pt x="5" y="567"/>
                    <a:pt x="7" y="537"/>
                  </a:cubicBezTo>
                  <a:cubicBezTo>
                    <a:pt x="10" y="506"/>
                    <a:pt x="7" y="77"/>
                    <a:pt x="7" y="72"/>
                  </a:cubicBezTo>
                  <a:cubicBezTo>
                    <a:pt x="7" y="69"/>
                    <a:pt x="9" y="67"/>
                    <a:pt x="11" y="65"/>
                  </a:cubicBezTo>
                  <a:cubicBezTo>
                    <a:pt x="49" y="33"/>
                    <a:pt x="49" y="33"/>
                    <a:pt x="49" y="33"/>
                  </a:cubicBezTo>
                  <a:cubicBezTo>
                    <a:pt x="51" y="31"/>
                    <a:pt x="54" y="30"/>
                    <a:pt x="56" y="30"/>
                  </a:cubicBezTo>
                  <a:cubicBezTo>
                    <a:pt x="56" y="30"/>
                    <a:pt x="83" y="31"/>
                    <a:pt x="117" y="31"/>
                  </a:cubicBezTo>
                  <a:cubicBezTo>
                    <a:pt x="217" y="31"/>
                    <a:pt x="248" y="24"/>
                    <a:pt x="257" y="20"/>
                  </a:cubicBezTo>
                  <a:cubicBezTo>
                    <a:pt x="258" y="20"/>
                    <a:pt x="258" y="20"/>
                    <a:pt x="258" y="20"/>
                  </a:cubicBezTo>
                  <a:cubicBezTo>
                    <a:pt x="271" y="14"/>
                    <a:pt x="304" y="0"/>
                    <a:pt x="343" y="0"/>
                  </a:cubicBezTo>
                  <a:cubicBezTo>
                    <a:pt x="343" y="0"/>
                    <a:pt x="343" y="0"/>
                    <a:pt x="343" y="0"/>
                  </a:cubicBezTo>
                  <a:cubicBezTo>
                    <a:pt x="361" y="0"/>
                    <a:pt x="378" y="2"/>
                    <a:pt x="395" y="8"/>
                  </a:cubicBezTo>
                  <a:cubicBezTo>
                    <a:pt x="412" y="13"/>
                    <a:pt x="430" y="22"/>
                    <a:pt x="451" y="34"/>
                  </a:cubicBezTo>
                  <a:cubicBezTo>
                    <a:pt x="452" y="35"/>
                    <a:pt x="452" y="35"/>
                    <a:pt x="452" y="35"/>
                  </a:cubicBezTo>
                  <a:cubicBezTo>
                    <a:pt x="459" y="39"/>
                    <a:pt x="465" y="42"/>
                    <a:pt x="465" y="49"/>
                  </a:cubicBezTo>
                  <a:cubicBezTo>
                    <a:pt x="465" y="606"/>
                    <a:pt x="465" y="606"/>
                    <a:pt x="465" y="606"/>
                  </a:cubicBezTo>
                  <a:cubicBezTo>
                    <a:pt x="465" y="610"/>
                    <a:pt x="463" y="614"/>
                    <a:pt x="459" y="615"/>
                  </a:cubicBezTo>
                  <a:cubicBezTo>
                    <a:pt x="458" y="616"/>
                    <a:pt x="457" y="616"/>
                    <a:pt x="455" y="616"/>
                  </a:cubicBezTo>
                  <a:close/>
                  <a:moveTo>
                    <a:pt x="289" y="525"/>
                  </a:moveTo>
                  <a:cubicBezTo>
                    <a:pt x="336" y="525"/>
                    <a:pt x="378" y="538"/>
                    <a:pt x="419" y="564"/>
                  </a:cubicBezTo>
                  <a:cubicBezTo>
                    <a:pt x="429" y="570"/>
                    <a:pt x="438" y="577"/>
                    <a:pt x="445" y="583"/>
                  </a:cubicBezTo>
                  <a:cubicBezTo>
                    <a:pt x="445" y="54"/>
                    <a:pt x="445" y="54"/>
                    <a:pt x="445" y="54"/>
                  </a:cubicBezTo>
                  <a:cubicBezTo>
                    <a:pt x="444" y="54"/>
                    <a:pt x="443" y="53"/>
                    <a:pt x="442" y="52"/>
                  </a:cubicBezTo>
                  <a:cubicBezTo>
                    <a:pt x="441" y="52"/>
                    <a:pt x="441" y="52"/>
                    <a:pt x="440" y="51"/>
                  </a:cubicBezTo>
                  <a:cubicBezTo>
                    <a:pt x="421" y="39"/>
                    <a:pt x="404" y="32"/>
                    <a:pt x="389" y="27"/>
                  </a:cubicBezTo>
                  <a:cubicBezTo>
                    <a:pt x="374" y="22"/>
                    <a:pt x="359" y="20"/>
                    <a:pt x="343" y="20"/>
                  </a:cubicBezTo>
                  <a:cubicBezTo>
                    <a:pt x="308" y="20"/>
                    <a:pt x="278" y="33"/>
                    <a:pt x="266" y="38"/>
                  </a:cubicBezTo>
                  <a:cubicBezTo>
                    <a:pt x="265" y="39"/>
                    <a:pt x="265" y="39"/>
                    <a:pt x="265" y="39"/>
                  </a:cubicBezTo>
                  <a:cubicBezTo>
                    <a:pt x="246" y="47"/>
                    <a:pt x="196" y="51"/>
                    <a:pt x="117" y="51"/>
                  </a:cubicBezTo>
                  <a:cubicBezTo>
                    <a:pt x="90" y="51"/>
                    <a:pt x="68" y="51"/>
                    <a:pt x="59" y="51"/>
                  </a:cubicBezTo>
                  <a:cubicBezTo>
                    <a:pt x="27" y="77"/>
                    <a:pt x="27" y="77"/>
                    <a:pt x="27" y="77"/>
                  </a:cubicBezTo>
                  <a:cubicBezTo>
                    <a:pt x="28" y="127"/>
                    <a:pt x="29" y="508"/>
                    <a:pt x="27" y="538"/>
                  </a:cubicBezTo>
                  <a:cubicBezTo>
                    <a:pt x="26" y="555"/>
                    <a:pt x="24" y="569"/>
                    <a:pt x="23" y="578"/>
                  </a:cubicBezTo>
                  <a:cubicBezTo>
                    <a:pt x="69" y="576"/>
                    <a:pt x="131" y="563"/>
                    <a:pt x="182" y="545"/>
                  </a:cubicBezTo>
                  <a:cubicBezTo>
                    <a:pt x="220" y="532"/>
                    <a:pt x="255" y="525"/>
                    <a:pt x="289" y="525"/>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20" name="Freeform 63"/>
            <p:cNvSpPr>
              <a:spLocks/>
            </p:cNvSpPr>
            <p:nvPr/>
          </p:nvSpPr>
          <p:spPr bwMode="auto">
            <a:xfrm>
              <a:off x="1230806" y="1652603"/>
              <a:ext cx="1265238" cy="1892300"/>
            </a:xfrm>
            <a:custGeom>
              <a:avLst/>
              <a:gdLst>
                <a:gd name="T0" fmla="*/ 399 w 399"/>
                <a:gd name="T1" fmla="*/ 39 h 596"/>
                <a:gd name="T2" fmla="*/ 399 w 399"/>
                <a:gd name="T3" fmla="*/ 596 h 596"/>
                <a:gd name="T4" fmla="*/ 358 w 399"/>
                <a:gd name="T5" fmla="*/ 563 h 596"/>
                <a:gd name="T6" fmla="*/ 129 w 399"/>
                <a:gd name="T7" fmla="*/ 545 h 596"/>
                <a:gd name="T8" fmla="*/ 0 w 399"/>
                <a:gd name="T9" fmla="*/ 579 h 596"/>
                <a:gd name="T10" fmla="*/ 6 w 399"/>
                <a:gd name="T11" fmla="*/ 528 h 596"/>
                <a:gd name="T12" fmla="*/ 6 w 399"/>
                <a:gd name="T13" fmla="*/ 63 h 596"/>
                <a:gd name="T14" fmla="*/ 90 w 399"/>
                <a:gd name="T15" fmla="*/ 56 h 596"/>
                <a:gd name="T16" fmla="*/ 205 w 399"/>
                <a:gd name="T17" fmla="*/ 20 h 596"/>
                <a:gd name="T18" fmla="*/ 287 w 399"/>
                <a:gd name="T19" fmla="*/ 0 h 596"/>
                <a:gd name="T20" fmla="*/ 336 w 399"/>
                <a:gd name="T21" fmla="*/ 7 h 596"/>
                <a:gd name="T22" fmla="*/ 390 w 399"/>
                <a:gd name="T23" fmla="*/ 33 h 596"/>
                <a:gd name="T24" fmla="*/ 399 w 399"/>
                <a:gd name="T25" fmla="*/ 39 h 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9" h="596">
                  <a:moveTo>
                    <a:pt x="399" y="39"/>
                  </a:moveTo>
                  <a:cubicBezTo>
                    <a:pt x="399" y="596"/>
                    <a:pt x="399" y="596"/>
                    <a:pt x="399" y="596"/>
                  </a:cubicBezTo>
                  <a:cubicBezTo>
                    <a:pt x="399" y="596"/>
                    <a:pt x="381" y="577"/>
                    <a:pt x="358" y="563"/>
                  </a:cubicBezTo>
                  <a:cubicBezTo>
                    <a:pt x="288" y="518"/>
                    <a:pt x="213" y="515"/>
                    <a:pt x="129" y="545"/>
                  </a:cubicBezTo>
                  <a:cubicBezTo>
                    <a:pt x="75" y="564"/>
                    <a:pt x="50" y="578"/>
                    <a:pt x="0" y="579"/>
                  </a:cubicBezTo>
                  <a:cubicBezTo>
                    <a:pt x="0" y="579"/>
                    <a:pt x="4" y="559"/>
                    <a:pt x="6" y="528"/>
                  </a:cubicBezTo>
                  <a:cubicBezTo>
                    <a:pt x="8" y="496"/>
                    <a:pt x="6" y="63"/>
                    <a:pt x="6" y="63"/>
                  </a:cubicBezTo>
                  <a:cubicBezTo>
                    <a:pt x="6" y="63"/>
                    <a:pt x="23" y="64"/>
                    <a:pt x="90" y="56"/>
                  </a:cubicBezTo>
                  <a:cubicBezTo>
                    <a:pt x="141" y="50"/>
                    <a:pt x="168" y="36"/>
                    <a:pt x="205" y="20"/>
                  </a:cubicBezTo>
                  <a:cubicBezTo>
                    <a:pt x="217" y="14"/>
                    <a:pt x="249" y="0"/>
                    <a:pt x="287" y="0"/>
                  </a:cubicBezTo>
                  <a:cubicBezTo>
                    <a:pt x="303" y="0"/>
                    <a:pt x="320" y="2"/>
                    <a:pt x="336" y="7"/>
                  </a:cubicBezTo>
                  <a:cubicBezTo>
                    <a:pt x="355" y="13"/>
                    <a:pt x="373" y="23"/>
                    <a:pt x="390" y="33"/>
                  </a:cubicBezTo>
                  <a:cubicBezTo>
                    <a:pt x="391" y="34"/>
                    <a:pt x="399" y="38"/>
                    <a:pt x="399" y="39"/>
                  </a:cubicBezTo>
                  <a:close/>
                </a:path>
              </a:pathLst>
            </a:custGeom>
            <a:solidFill>
              <a:schemeClr val="accent3">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21" name="Freeform 64"/>
            <p:cNvSpPr>
              <a:spLocks noEditPoints="1"/>
            </p:cNvSpPr>
            <p:nvPr/>
          </p:nvSpPr>
          <p:spPr bwMode="auto">
            <a:xfrm>
              <a:off x="1195881" y="1620853"/>
              <a:ext cx="1331913" cy="1955800"/>
            </a:xfrm>
            <a:custGeom>
              <a:avLst/>
              <a:gdLst>
                <a:gd name="T0" fmla="*/ 410 w 420"/>
                <a:gd name="T1" fmla="*/ 616 h 616"/>
                <a:gd name="T2" fmla="*/ 403 w 420"/>
                <a:gd name="T3" fmla="*/ 613 h 616"/>
                <a:gd name="T4" fmla="*/ 364 w 420"/>
                <a:gd name="T5" fmla="*/ 581 h 616"/>
                <a:gd name="T6" fmla="*/ 244 w 420"/>
                <a:gd name="T7" fmla="*/ 546 h 616"/>
                <a:gd name="T8" fmla="*/ 143 w 420"/>
                <a:gd name="T9" fmla="*/ 564 h 616"/>
                <a:gd name="T10" fmla="*/ 113 w 420"/>
                <a:gd name="T11" fmla="*/ 576 h 616"/>
                <a:gd name="T12" fmla="*/ 11 w 420"/>
                <a:gd name="T13" fmla="*/ 599 h 616"/>
                <a:gd name="T14" fmla="*/ 3 w 420"/>
                <a:gd name="T15" fmla="*/ 595 h 616"/>
                <a:gd name="T16" fmla="*/ 1 w 420"/>
                <a:gd name="T17" fmla="*/ 586 h 616"/>
                <a:gd name="T18" fmla="*/ 7 w 420"/>
                <a:gd name="T19" fmla="*/ 537 h 616"/>
                <a:gd name="T20" fmla="*/ 7 w 420"/>
                <a:gd name="T21" fmla="*/ 73 h 616"/>
                <a:gd name="T22" fmla="*/ 11 w 420"/>
                <a:gd name="T23" fmla="*/ 65 h 616"/>
                <a:gd name="T24" fmla="*/ 18 w 420"/>
                <a:gd name="T25" fmla="*/ 63 h 616"/>
                <a:gd name="T26" fmla="*/ 99 w 420"/>
                <a:gd name="T27" fmla="*/ 56 h 616"/>
                <a:gd name="T28" fmla="*/ 203 w 420"/>
                <a:gd name="T29" fmla="*/ 25 h 616"/>
                <a:gd name="T30" fmla="*/ 213 w 420"/>
                <a:gd name="T31" fmla="*/ 20 h 616"/>
                <a:gd name="T32" fmla="*/ 298 w 420"/>
                <a:gd name="T33" fmla="*/ 0 h 616"/>
                <a:gd name="T34" fmla="*/ 298 w 420"/>
                <a:gd name="T35" fmla="*/ 0 h 616"/>
                <a:gd name="T36" fmla="*/ 350 w 420"/>
                <a:gd name="T37" fmla="*/ 8 h 616"/>
                <a:gd name="T38" fmla="*/ 406 w 420"/>
                <a:gd name="T39" fmla="*/ 35 h 616"/>
                <a:gd name="T40" fmla="*/ 407 w 420"/>
                <a:gd name="T41" fmla="*/ 35 h 616"/>
                <a:gd name="T42" fmla="*/ 420 w 420"/>
                <a:gd name="T43" fmla="*/ 49 h 616"/>
                <a:gd name="T44" fmla="*/ 420 w 420"/>
                <a:gd name="T45" fmla="*/ 606 h 616"/>
                <a:gd name="T46" fmla="*/ 414 w 420"/>
                <a:gd name="T47" fmla="*/ 615 h 616"/>
                <a:gd name="T48" fmla="*/ 410 w 420"/>
                <a:gd name="T49" fmla="*/ 616 h 616"/>
                <a:gd name="T50" fmla="*/ 244 w 420"/>
                <a:gd name="T51" fmla="*/ 526 h 616"/>
                <a:gd name="T52" fmla="*/ 374 w 420"/>
                <a:gd name="T53" fmla="*/ 564 h 616"/>
                <a:gd name="T54" fmla="*/ 400 w 420"/>
                <a:gd name="T55" fmla="*/ 584 h 616"/>
                <a:gd name="T56" fmla="*/ 400 w 420"/>
                <a:gd name="T57" fmla="*/ 54 h 616"/>
                <a:gd name="T58" fmla="*/ 397 w 420"/>
                <a:gd name="T59" fmla="*/ 53 h 616"/>
                <a:gd name="T60" fmla="*/ 395 w 420"/>
                <a:gd name="T61" fmla="*/ 52 h 616"/>
                <a:gd name="T62" fmla="*/ 344 w 420"/>
                <a:gd name="T63" fmla="*/ 27 h 616"/>
                <a:gd name="T64" fmla="*/ 298 w 420"/>
                <a:gd name="T65" fmla="*/ 20 h 616"/>
                <a:gd name="T66" fmla="*/ 221 w 420"/>
                <a:gd name="T67" fmla="*/ 38 h 616"/>
                <a:gd name="T68" fmla="*/ 211 w 420"/>
                <a:gd name="T69" fmla="*/ 43 h 616"/>
                <a:gd name="T70" fmla="*/ 102 w 420"/>
                <a:gd name="T71" fmla="*/ 76 h 616"/>
                <a:gd name="T72" fmla="*/ 27 w 420"/>
                <a:gd name="T73" fmla="*/ 83 h 616"/>
                <a:gd name="T74" fmla="*/ 27 w 420"/>
                <a:gd name="T75" fmla="*/ 538 h 616"/>
                <a:gd name="T76" fmla="*/ 23 w 420"/>
                <a:gd name="T77" fmla="*/ 578 h 616"/>
                <a:gd name="T78" fmla="*/ 106 w 420"/>
                <a:gd name="T79" fmla="*/ 557 h 616"/>
                <a:gd name="T80" fmla="*/ 137 w 420"/>
                <a:gd name="T81" fmla="*/ 545 h 616"/>
                <a:gd name="T82" fmla="*/ 244 w 420"/>
                <a:gd name="T83" fmla="*/ 526 h 6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20" h="616">
                  <a:moveTo>
                    <a:pt x="410" y="616"/>
                  </a:moveTo>
                  <a:cubicBezTo>
                    <a:pt x="408" y="616"/>
                    <a:pt x="405" y="615"/>
                    <a:pt x="403" y="613"/>
                  </a:cubicBezTo>
                  <a:cubicBezTo>
                    <a:pt x="403" y="613"/>
                    <a:pt x="385" y="595"/>
                    <a:pt x="364" y="581"/>
                  </a:cubicBezTo>
                  <a:cubicBezTo>
                    <a:pt x="326" y="557"/>
                    <a:pt x="287" y="546"/>
                    <a:pt x="244" y="546"/>
                  </a:cubicBezTo>
                  <a:cubicBezTo>
                    <a:pt x="212" y="546"/>
                    <a:pt x="180" y="552"/>
                    <a:pt x="143" y="564"/>
                  </a:cubicBezTo>
                  <a:cubicBezTo>
                    <a:pt x="132" y="568"/>
                    <a:pt x="122" y="572"/>
                    <a:pt x="113" y="576"/>
                  </a:cubicBezTo>
                  <a:cubicBezTo>
                    <a:pt x="77" y="589"/>
                    <a:pt x="52" y="598"/>
                    <a:pt x="11" y="599"/>
                  </a:cubicBezTo>
                  <a:cubicBezTo>
                    <a:pt x="8" y="599"/>
                    <a:pt x="5" y="597"/>
                    <a:pt x="3" y="595"/>
                  </a:cubicBezTo>
                  <a:cubicBezTo>
                    <a:pt x="1" y="592"/>
                    <a:pt x="0" y="589"/>
                    <a:pt x="1" y="586"/>
                  </a:cubicBezTo>
                  <a:cubicBezTo>
                    <a:pt x="1" y="586"/>
                    <a:pt x="5" y="567"/>
                    <a:pt x="7" y="537"/>
                  </a:cubicBezTo>
                  <a:cubicBezTo>
                    <a:pt x="9" y="506"/>
                    <a:pt x="7" y="77"/>
                    <a:pt x="7" y="73"/>
                  </a:cubicBezTo>
                  <a:cubicBezTo>
                    <a:pt x="7" y="70"/>
                    <a:pt x="8" y="67"/>
                    <a:pt x="11" y="65"/>
                  </a:cubicBezTo>
                  <a:cubicBezTo>
                    <a:pt x="13" y="63"/>
                    <a:pt x="15" y="62"/>
                    <a:pt x="18" y="63"/>
                  </a:cubicBezTo>
                  <a:cubicBezTo>
                    <a:pt x="19" y="63"/>
                    <a:pt x="37" y="64"/>
                    <a:pt x="99" y="56"/>
                  </a:cubicBezTo>
                  <a:cubicBezTo>
                    <a:pt x="145" y="50"/>
                    <a:pt x="170" y="39"/>
                    <a:pt x="203" y="25"/>
                  </a:cubicBezTo>
                  <a:cubicBezTo>
                    <a:pt x="213" y="20"/>
                    <a:pt x="213" y="20"/>
                    <a:pt x="213" y="20"/>
                  </a:cubicBezTo>
                  <a:cubicBezTo>
                    <a:pt x="226" y="15"/>
                    <a:pt x="259" y="0"/>
                    <a:pt x="298" y="0"/>
                  </a:cubicBezTo>
                  <a:cubicBezTo>
                    <a:pt x="298" y="0"/>
                    <a:pt x="298" y="0"/>
                    <a:pt x="298" y="0"/>
                  </a:cubicBezTo>
                  <a:cubicBezTo>
                    <a:pt x="316" y="0"/>
                    <a:pt x="333" y="2"/>
                    <a:pt x="350" y="8"/>
                  </a:cubicBezTo>
                  <a:cubicBezTo>
                    <a:pt x="367" y="13"/>
                    <a:pt x="385" y="22"/>
                    <a:pt x="406" y="35"/>
                  </a:cubicBezTo>
                  <a:cubicBezTo>
                    <a:pt x="407" y="35"/>
                    <a:pt x="407" y="35"/>
                    <a:pt x="407" y="35"/>
                  </a:cubicBezTo>
                  <a:cubicBezTo>
                    <a:pt x="414" y="39"/>
                    <a:pt x="420" y="42"/>
                    <a:pt x="420" y="49"/>
                  </a:cubicBezTo>
                  <a:cubicBezTo>
                    <a:pt x="420" y="606"/>
                    <a:pt x="420" y="606"/>
                    <a:pt x="420" y="606"/>
                  </a:cubicBezTo>
                  <a:cubicBezTo>
                    <a:pt x="420" y="610"/>
                    <a:pt x="418" y="614"/>
                    <a:pt x="414" y="615"/>
                  </a:cubicBezTo>
                  <a:cubicBezTo>
                    <a:pt x="413" y="616"/>
                    <a:pt x="412" y="616"/>
                    <a:pt x="410" y="616"/>
                  </a:cubicBezTo>
                  <a:close/>
                  <a:moveTo>
                    <a:pt x="244" y="526"/>
                  </a:moveTo>
                  <a:cubicBezTo>
                    <a:pt x="291" y="526"/>
                    <a:pt x="333" y="538"/>
                    <a:pt x="374" y="564"/>
                  </a:cubicBezTo>
                  <a:cubicBezTo>
                    <a:pt x="384" y="571"/>
                    <a:pt x="393" y="578"/>
                    <a:pt x="400" y="584"/>
                  </a:cubicBezTo>
                  <a:cubicBezTo>
                    <a:pt x="400" y="54"/>
                    <a:pt x="400" y="54"/>
                    <a:pt x="400" y="54"/>
                  </a:cubicBezTo>
                  <a:cubicBezTo>
                    <a:pt x="399" y="54"/>
                    <a:pt x="398" y="53"/>
                    <a:pt x="397" y="53"/>
                  </a:cubicBezTo>
                  <a:cubicBezTo>
                    <a:pt x="396" y="52"/>
                    <a:pt x="396" y="52"/>
                    <a:pt x="395" y="52"/>
                  </a:cubicBezTo>
                  <a:cubicBezTo>
                    <a:pt x="376" y="40"/>
                    <a:pt x="359" y="32"/>
                    <a:pt x="344" y="27"/>
                  </a:cubicBezTo>
                  <a:cubicBezTo>
                    <a:pt x="329" y="22"/>
                    <a:pt x="314" y="20"/>
                    <a:pt x="298" y="20"/>
                  </a:cubicBezTo>
                  <a:cubicBezTo>
                    <a:pt x="263" y="20"/>
                    <a:pt x="233" y="33"/>
                    <a:pt x="221" y="38"/>
                  </a:cubicBezTo>
                  <a:cubicBezTo>
                    <a:pt x="211" y="43"/>
                    <a:pt x="211" y="43"/>
                    <a:pt x="211" y="43"/>
                  </a:cubicBezTo>
                  <a:cubicBezTo>
                    <a:pt x="178" y="57"/>
                    <a:pt x="150" y="70"/>
                    <a:pt x="102" y="76"/>
                  </a:cubicBezTo>
                  <a:cubicBezTo>
                    <a:pt x="62" y="81"/>
                    <a:pt x="39" y="82"/>
                    <a:pt x="27" y="83"/>
                  </a:cubicBezTo>
                  <a:cubicBezTo>
                    <a:pt x="28" y="149"/>
                    <a:pt x="29" y="509"/>
                    <a:pt x="27" y="538"/>
                  </a:cubicBezTo>
                  <a:cubicBezTo>
                    <a:pt x="26" y="556"/>
                    <a:pt x="24" y="569"/>
                    <a:pt x="23" y="578"/>
                  </a:cubicBezTo>
                  <a:cubicBezTo>
                    <a:pt x="54" y="576"/>
                    <a:pt x="75" y="568"/>
                    <a:pt x="106" y="557"/>
                  </a:cubicBezTo>
                  <a:cubicBezTo>
                    <a:pt x="115" y="553"/>
                    <a:pt x="125" y="550"/>
                    <a:pt x="137" y="545"/>
                  </a:cubicBezTo>
                  <a:cubicBezTo>
                    <a:pt x="175" y="532"/>
                    <a:pt x="210" y="526"/>
                    <a:pt x="244" y="526"/>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22" name="Freeform 65"/>
            <p:cNvSpPr>
              <a:spLocks/>
            </p:cNvSpPr>
            <p:nvPr/>
          </p:nvSpPr>
          <p:spPr bwMode="auto">
            <a:xfrm>
              <a:off x="1183181" y="1957403"/>
              <a:ext cx="44450" cy="1473200"/>
            </a:xfrm>
            <a:custGeom>
              <a:avLst/>
              <a:gdLst>
                <a:gd name="T0" fmla="*/ 8 w 14"/>
                <a:gd name="T1" fmla="*/ 464 h 464"/>
                <a:gd name="T2" fmla="*/ 7 w 14"/>
                <a:gd name="T3" fmla="*/ 464 h 464"/>
                <a:gd name="T4" fmla="*/ 4 w 14"/>
                <a:gd name="T5" fmla="*/ 383 h 464"/>
                <a:gd name="T6" fmla="*/ 12 w 14"/>
                <a:gd name="T7" fmla="*/ 205 h 464"/>
                <a:gd name="T8" fmla="*/ 9 w 14"/>
                <a:gd name="T9" fmla="*/ 149 h 464"/>
                <a:gd name="T10" fmla="*/ 6 w 14"/>
                <a:gd name="T11" fmla="*/ 104 h 464"/>
                <a:gd name="T12" fmla="*/ 8 w 14"/>
                <a:gd name="T13" fmla="*/ 48 h 464"/>
                <a:gd name="T14" fmla="*/ 10 w 14"/>
                <a:gd name="T15" fmla="*/ 1 h 464"/>
                <a:gd name="T16" fmla="*/ 11 w 14"/>
                <a:gd name="T17" fmla="*/ 0 h 464"/>
                <a:gd name="T18" fmla="*/ 12 w 14"/>
                <a:gd name="T19" fmla="*/ 1 h 464"/>
                <a:gd name="T20" fmla="*/ 10 w 14"/>
                <a:gd name="T21" fmla="*/ 48 h 464"/>
                <a:gd name="T22" fmla="*/ 8 w 14"/>
                <a:gd name="T23" fmla="*/ 104 h 464"/>
                <a:gd name="T24" fmla="*/ 11 w 14"/>
                <a:gd name="T25" fmla="*/ 149 h 464"/>
                <a:gd name="T26" fmla="*/ 14 w 14"/>
                <a:gd name="T27" fmla="*/ 205 h 464"/>
                <a:gd name="T28" fmla="*/ 6 w 14"/>
                <a:gd name="T29" fmla="*/ 384 h 464"/>
                <a:gd name="T30" fmla="*/ 9 w 14"/>
                <a:gd name="T31" fmla="*/ 463 h 464"/>
                <a:gd name="T32" fmla="*/ 8 w 14"/>
                <a:gd name="T33" fmla="*/ 464 h 464"/>
                <a:gd name="T34" fmla="*/ 8 w 14"/>
                <a:gd name="T35" fmla="*/ 464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 h="464">
                  <a:moveTo>
                    <a:pt x="8" y="464"/>
                  </a:moveTo>
                  <a:cubicBezTo>
                    <a:pt x="7" y="464"/>
                    <a:pt x="7" y="464"/>
                    <a:pt x="7" y="464"/>
                  </a:cubicBezTo>
                  <a:cubicBezTo>
                    <a:pt x="3" y="437"/>
                    <a:pt x="0" y="409"/>
                    <a:pt x="4" y="383"/>
                  </a:cubicBezTo>
                  <a:cubicBezTo>
                    <a:pt x="10" y="331"/>
                    <a:pt x="12" y="272"/>
                    <a:pt x="12" y="205"/>
                  </a:cubicBezTo>
                  <a:cubicBezTo>
                    <a:pt x="12" y="187"/>
                    <a:pt x="11" y="167"/>
                    <a:pt x="9" y="149"/>
                  </a:cubicBezTo>
                  <a:cubicBezTo>
                    <a:pt x="8" y="134"/>
                    <a:pt x="6" y="119"/>
                    <a:pt x="6" y="104"/>
                  </a:cubicBezTo>
                  <a:cubicBezTo>
                    <a:pt x="5" y="85"/>
                    <a:pt x="7" y="66"/>
                    <a:pt x="8" y="48"/>
                  </a:cubicBezTo>
                  <a:cubicBezTo>
                    <a:pt x="9" y="32"/>
                    <a:pt x="10" y="16"/>
                    <a:pt x="10" y="1"/>
                  </a:cubicBezTo>
                  <a:cubicBezTo>
                    <a:pt x="10" y="0"/>
                    <a:pt x="11" y="0"/>
                    <a:pt x="11" y="0"/>
                  </a:cubicBezTo>
                  <a:cubicBezTo>
                    <a:pt x="12" y="0"/>
                    <a:pt x="12" y="0"/>
                    <a:pt x="12" y="1"/>
                  </a:cubicBezTo>
                  <a:cubicBezTo>
                    <a:pt x="12" y="17"/>
                    <a:pt x="11" y="32"/>
                    <a:pt x="10" y="48"/>
                  </a:cubicBezTo>
                  <a:cubicBezTo>
                    <a:pt x="9" y="66"/>
                    <a:pt x="7" y="85"/>
                    <a:pt x="8" y="104"/>
                  </a:cubicBezTo>
                  <a:cubicBezTo>
                    <a:pt x="8" y="119"/>
                    <a:pt x="10" y="134"/>
                    <a:pt x="11" y="149"/>
                  </a:cubicBezTo>
                  <a:cubicBezTo>
                    <a:pt x="13" y="167"/>
                    <a:pt x="14" y="186"/>
                    <a:pt x="14" y="205"/>
                  </a:cubicBezTo>
                  <a:cubicBezTo>
                    <a:pt x="14" y="272"/>
                    <a:pt x="12" y="331"/>
                    <a:pt x="6" y="384"/>
                  </a:cubicBezTo>
                  <a:cubicBezTo>
                    <a:pt x="2" y="409"/>
                    <a:pt x="5" y="437"/>
                    <a:pt x="9" y="463"/>
                  </a:cubicBezTo>
                  <a:cubicBezTo>
                    <a:pt x="9" y="464"/>
                    <a:pt x="9" y="464"/>
                    <a:pt x="8" y="464"/>
                  </a:cubicBezTo>
                  <a:cubicBezTo>
                    <a:pt x="8" y="464"/>
                    <a:pt x="8" y="464"/>
                    <a:pt x="8" y="464"/>
                  </a:cubicBezTo>
                  <a:close/>
                </a:path>
              </a:pathLst>
            </a:custGeom>
            <a:solidFill>
              <a:srgbClr val="8082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23" name="Freeform 66"/>
            <p:cNvSpPr>
              <a:spLocks/>
            </p:cNvSpPr>
            <p:nvPr/>
          </p:nvSpPr>
          <p:spPr bwMode="auto">
            <a:xfrm>
              <a:off x="1132381" y="2027253"/>
              <a:ext cx="44450" cy="1476375"/>
            </a:xfrm>
            <a:custGeom>
              <a:avLst/>
              <a:gdLst>
                <a:gd name="T0" fmla="*/ 8 w 14"/>
                <a:gd name="T1" fmla="*/ 465 h 465"/>
                <a:gd name="T2" fmla="*/ 7 w 14"/>
                <a:gd name="T3" fmla="*/ 464 h 465"/>
                <a:gd name="T4" fmla="*/ 3 w 14"/>
                <a:gd name="T5" fmla="*/ 384 h 465"/>
                <a:gd name="T6" fmla="*/ 12 w 14"/>
                <a:gd name="T7" fmla="*/ 205 h 465"/>
                <a:gd name="T8" fmla="*/ 9 w 14"/>
                <a:gd name="T9" fmla="*/ 149 h 465"/>
                <a:gd name="T10" fmla="*/ 6 w 14"/>
                <a:gd name="T11" fmla="*/ 104 h 465"/>
                <a:gd name="T12" fmla="*/ 8 w 14"/>
                <a:gd name="T13" fmla="*/ 48 h 465"/>
                <a:gd name="T14" fmla="*/ 10 w 14"/>
                <a:gd name="T15" fmla="*/ 1 h 465"/>
                <a:gd name="T16" fmla="*/ 11 w 14"/>
                <a:gd name="T17" fmla="*/ 0 h 465"/>
                <a:gd name="T18" fmla="*/ 12 w 14"/>
                <a:gd name="T19" fmla="*/ 1 h 465"/>
                <a:gd name="T20" fmla="*/ 10 w 14"/>
                <a:gd name="T21" fmla="*/ 48 h 465"/>
                <a:gd name="T22" fmla="*/ 8 w 14"/>
                <a:gd name="T23" fmla="*/ 104 h 465"/>
                <a:gd name="T24" fmla="*/ 11 w 14"/>
                <a:gd name="T25" fmla="*/ 149 h 465"/>
                <a:gd name="T26" fmla="*/ 14 w 14"/>
                <a:gd name="T27" fmla="*/ 205 h 465"/>
                <a:gd name="T28" fmla="*/ 5 w 14"/>
                <a:gd name="T29" fmla="*/ 384 h 465"/>
                <a:gd name="T30" fmla="*/ 9 w 14"/>
                <a:gd name="T31" fmla="*/ 463 h 465"/>
                <a:gd name="T32" fmla="*/ 8 w 14"/>
                <a:gd name="T33" fmla="*/ 465 h 465"/>
                <a:gd name="T34" fmla="*/ 8 w 14"/>
                <a:gd name="T35" fmla="*/ 465 h 4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 h="465">
                  <a:moveTo>
                    <a:pt x="8" y="465"/>
                  </a:moveTo>
                  <a:cubicBezTo>
                    <a:pt x="7" y="465"/>
                    <a:pt x="7" y="464"/>
                    <a:pt x="7" y="464"/>
                  </a:cubicBezTo>
                  <a:cubicBezTo>
                    <a:pt x="3" y="437"/>
                    <a:pt x="0" y="409"/>
                    <a:pt x="3" y="384"/>
                  </a:cubicBezTo>
                  <a:cubicBezTo>
                    <a:pt x="9" y="331"/>
                    <a:pt x="12" y="272"/>
                    <a:pt x="12" y="205"/>
                  </a:cubicBezTo>
                  <a:cubicBezTo>
                    <a:pt x="12" y="187"/>
                    <a:pt x="11" y="167"/>
                    <a:pt x="9" y="149"/>
                  </a:cubicBezTo>
                  <a:cubicBezTo>
                    <a:pt x="8" y="134"/>
                    <a:pt x="6" y="119"/>
                    <a:pt x="6" y="104"/>
                  </a:cubicBezTo>
                  <a:cubicBezTo>
                    <a:pt x="5" y="85"/>
                    <a:pt x="6" y="66"/>
                    <a:pt x="8" y="48"/>
                  </a:cubicBezTo>
                  <a:cubicBezTo>
                    <a:pt x="9" y="32"/>
                    <a:pt x="10" y="17"/>
                    <a:pt x="10" y="1"/>
                  </a:cubicBezTo>
                  <a:cubicBezTo>
                    <a:pt x="10" y="0"/>
                    <a:pt x="11" y="0"/>
                    <a:pt x="11" y="0"/>
                  </a:cubicBezTo>
                  <a:cubicBezTo>
                    <a:pt x="12" y="0"/>
                    <a:pt x="12" y="0"/>
                    <a:pt x="12" y="1"/>
                  </a:cubicBezTo>
                  <a:cubicBezTo>
                    <a:pt x="12" y="17"/>
                    <a:pt x="11" y="33"/>
                    <a:pt x="10" y="48"/>
                  </a:cubicBezTo>
                  <a:cubicBezTo>
                    <a:pt x="8" y="66"/>
                    <a:pt x="7" y="85"/>
                    <a:pt x="8" y="104"/>
                  </a:cubicBezTo>
                  <a:cubicBezTo>
                    <a:pt x="8" y="119"/>
                    <a:pt x="10" y="134"/>
                    <a:pt x="11" y="149"/>
                  </a:cubicBezTo>
                  <a:cubicBezTo>
                    <a:pt x="13" y="167"/>
                    <a:pt x="14" y="187"/>
                    <a:pt x="14" y="205"/>
                  </a:cubicBezTo>
                  <a:cubicBezTo>
                    <a:pt x="14" y="273"/>
                    <a:pt x="11" y="331"/>
                    <a:pt x="5" y="384"/>
                  </a:cubicBezTo>
                  <a:cubicBezTo>
                    <a:pt x="2" y="409"/>
                    <a:pt x="5" y="437"/>
                    <a:pt x="9" y="463"/>
                  </a:cubicBezTo>
                  <a:cubicBezTo>
                    <a:pt x="9" y="464"/>
                    <a:pt x="8" y="464"/>
                    <a:pt x="8" y="465"/>
                  </a:cubicBezTo>
                  <a:cubicBezTo>
                    <a:pt x="8" y="465"/>
                    <a:pt x="8" y="465"/>
                    <a:pt x="8" y="465"/>
                  </a:cubicBezTo>
                  <a:close/>
                </a:path>
              </a:pathLst>
            </a:custGeom>
            <a:solidFill>
              <a:srgbClr val="8082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24" name="Freeform 67"/>
            <p:cNvSpPr>
              <a:spLocks/>
            </p:cNvSpPr>
            <p:nvPr/>
          </p:nvSpPr>
          <p:spPr bwMode="auto">
            <a:xfrm>
              <a:off x="3778744" y="2027253"/>
              <a:ext cx="31750" cy="1403350"/>
            </a:xfrm>
            <a:custGeom>
              <a:avLst/>
              <a:gdLst>
                <a:gd name="T0" fmla="*/ 3 w 10"/>
                <a:gd name="T1" fmla="*/ 442 h 442"/>
                <a:gd name="T2" fmla="*/ 2 w 10"/>
                <a:gd name="T3" fmla="*/ 442 h 442"/>
                <a:gd name="T4" fmla="*/ 2 w 10"/>
                <a:gd name="T5" fmla="*/ 441 h 442"/>
                <a:gd name="T6" fmla="*/ 5 w 10"/>
                <a:gd name="T7" fmla="*/ 362 h 442"/>
                <a:gd name="T8" fmla="*/ 1 w 10"/>
                <a:gd name="T9" fmla="*/ 226 h 442"/>
                <a:gd name="T10" fmla="*/ 1 w 10"/>
                <a:gd name="T11" fmla="*/ 184 h 442"/>
                <a:gd name="T12" fmla="*/ 3 w 10"/>
                <a:gd name="T13" fmla="*/ 82 h 442"/>
                <a:gd name="T14" fmla="*/ 2 w 10"/>
                <a:gd name="T15" fmla="*/ 37 h 442"/>
                <a:gd name="T16" fmla="*/ 1 w 10"/>
                <a:gd name="T17" fmla="*/ 1 h 442"/>
                <a:gd name="T18" fmla="*/ 2 w 10"/>
                <a:gd name="T19" fmla="*/ 0 h 442"/>
                <a:gd name="T20" fmla="*/ 3 w 10"/>
                <a:gd name="T21" fmla="*/ 1 h 442"/>
                <a:gd name="T22" fmla="*/ 4 w 10"/>
                <a:gd name="T23" fmla="*/ 37 h 442"/>
                <a:gd name="T24" fmla="*/ 5 w 10"/>
                <a:gd name="T25" fmla="*/ 82 h 442"/>
                <a:gd name="T26" fmla="*/ 3 w 10"/>
                <a:gd name="T27" fmla="*/ 184 h 442"/>
                <a:gd name="T28" fmla="*/ 3 w 10"/>
                <a:gd name="T29" fmla="*/ 226 h 442"/>
                <a:gd name="T30" fmla="*/ 7 w 10"/>
                <a:gd name="T31" fmla="*/ 362 h 442"/>
                <a:gd name="T32" fmla="*/ 4 w 10"/>
                <a:gd name="T33" fmla="*/ 442 h 442"/>
                <a:gd name="T34" fmla="*/ 3 w 10"/>
                <a:gd name="T35" fmla="*/ 442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 h="442">
                  <a:moveTo>
                    <a:pt x="3" y="442"/>
                  </a:moveTo>
                  <a:cubicBezTo>
                    <a:pt x="3" y="442"/>
                    <a:pt x="3" y="442"/>
                    <a:pt x="2" y="442"/>
                  </a:cubicBezTo>
                  <a:cubicBezTo>
                    <a:pt x="2" y="442"/>
                    <a:pt x="2" y="442"/>
                    <a:pt x="2" y="441"/>
                  </a:cubicBezTo>
                  <a:cubicBezTo>
                    <a:pt x="5" y="415"/>
                    <a:pt x="8" y="387"/>
                    <a:pt x="5" y="362"/>
                  </a:cubicBezTo>
                  <a:cubicBezTo>
                    <a:pt x="0" y="317"/>
                    <a:pt x="0" y="271"/>
                    <a:pt x="1" y="226"/>
                  </a:cubicBezTo>
                  <a:cubicBezTo>
                    <a:pt x="1" y="212"/>
                    <a:pt x="1" y="198"/>
                    <a:pt x="1" y="184"/>
                  </a:cubicBezTo>
                  <a:cubicBezTo>
                    <a:pt x="1" y="147"/>
                    <a:pt x="2" y="112"/>
                    <a:pt x="3" y="82"/>
                  </a:cubicBezTo>
                  <a:cubicBezTo>
                    <a:pt x="3" y="63"/>
                    <a:pt x="3" y="50"/>
                    <a:pt x="2" y="37"/>
                  </a:cubicBezTo>
                  <a:cubicBezTo>
                    <a:pt x="2" y="27"/>
                    <a:pt x="1" y="16"/>
                    <a:pt x="1" y="1"/>
                  </a:cubicBezTo>
                  <a:cubicBezTo>
                    <a:pt x="1" y="0"/>
                    <a:pt x="2" y="0"/>
                    <a:pt x="2" y="0"/>
                  </a:cubicBezTo>
                  <a:cubicBezTo>
                    <a:pt x="3" y="0"/>
                    <a:pt x="3" y="0"/>
                    <a:pt x="3" y="1"/>
                  </a:cubicBezTo>
                  <a:cubicBezTo>
                    <a:pt x="3" y="16"/>
                    <a:pt x="4" y="27"/>
                    <a:pt x="4" y="37"/>
                  </a:cubicBezTo>
                  <a:cubicBezTo>
                    <a:pt x="5" y="50"/>
                    <a:pt x="5" y="63"/>
                    <a:pt x="5" y="82"/>
                  </a:cubicBezTo>
                  <a:cubicBezTo>
                    <a:pt x="4" y="112"/>
                    <a:pt x="3" y="147"/>
                    <a:pt x="3" y="184"/>
                  </a:cubicBezTo>
                  <a:cubicBezTo>
                    <a:pt x="3" y="198"/>
                    <a:pt x="3" y="212"/>
                    <a:pt x="3" y="226"/>
                  </a:cubicBezTo>
                  <a:cubicBezTo>
                    <a:pt x="2" y="271"/>
                    <a:pt x="2" y="317"/>
                    <a:pt x="7" y="362"/>
                  </a:cubicBezTo>
                  <a:cubicBezTo>
                    <a:pt x="10" y="387"/>
                    <a:pt x="7" y="415"/>
                    <a:pt x="4" y="442"/>
                  </a:cubicBezTo>
                  <a:cubicBezTo>
                    <a:pt x="4" y="442"/>
                    <a:pt x="3" y="442"/>
                    <a:pt x="3" y="442"/>
                  </a:cubicBezTo>
                  <a:close/>
                </a:path>
              </a:pathLst>
            </a:custGeom>
            <a:solidFill>
              <a:srgbClr val="8082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25" name="Freeform 68"/>
            <p:cNvSpPr>
              <a:spLocks/>
            </p:cNvSpPr>
            <p:nvPr/>
          </p:nvSpPr>
          <p:spPr bwMode="auto">
            <a:xfrm>
              <a:off x="3832719" y="1973278"/>
              <a:ext cx="34925" cy="1552575"/>
            </a:xfrm>
            <a:custGeom>
              <a:avLst/>
              <a:gdLst>
                <a:gd name="T0" fmla="*/ 6 w 11"/>
                <a:gd name="T1" fmla="*/ 489 h 489"/>
                <a:gd name="T2" fmla="*/ 6 w 11"/>
                <a:gd name="T3" fmla="*/ 489 h 489"/>
                <a:gd name="T4" fmla="*/ 5 w 11"/>
                <a:gd name="T5" fmla="*/ 488 h 489"/>
                <a:gd name="T6" fmla="*/ 4 w 11"/>
                <a:gd name="T7" fmla="*/ 401 h 489"/>
                <a:gd name="T8" fmla="*/ 3 w 11"/>
                <a:gd name="T9" fmla="*/ 290 h 489"/>
                <a:gd name="T10" fmla="*/ 5 w 11"/>
                <a:gd name="T11" fmla="*/ 227 h 489"/>
                <a:gd name="T12" fmla="*/ 4 w 11"/>
                <a:gd name="T13" fmla="*/ 180 h 489"/>
                <a:gd name="T14" fmla="*/ 2 w 11"/>
                <a:gd name="T15" fmla="*/ 121 h 489"/>
                <a:gd name="T16" fmla="*/ 1 w 11"/>
                <a:gd name="T17" fmla="*/ 48 h 489"/>
                <a:gd name="T18" fmla="*/ 0 w 11"/>
                <a:gd name="T19" fmla="*/ 1 h 489"/>
                <a:gd name="T20" fmla="*/ 1 w 11"/>
                <a:gd name="T21" fmla="*/ 0 h 489"/>
                <a:gd name="T22" fmla="*/ 2 w 11"/>
                <a:gd name="T23" fmla="*/ 1 h 489"/>
                <a:gd name="T24" fmla="*/ 3 w 11"/>
                <a:gd name="T25" fmla="*/ 48 h 489"/>
                <a:gd name="T26" fmla="*/ 4 w 11"/>
                <a:gd name="T27" fmla="*/ 121 h 489"/>
                <a:gd name="T28" fmla="*/ 6 w 11"/>
                <a:gd name="T29" fmla="*/ 180 h 489"/>
                <a:gd name="T30" fmla="*/ 7 w 11"/>
                <a:gd name="T31" fmla="*/ 227 h 489"/>
                <a:gd name="T32" fmla="*/ 5 w 11"/>
                <a:gd name="T33" fmla="*/ 290 h 489"/>
                <a:gd name="T34" fmla="*/ 6 w 11"/>
                <a:gd name="T35" fmla="*/ 401 h 489"/>
                <a:gd name="T36" fmla="*/ 7 w 11"/>
                <a:gd name="T37" fmla="*/ 489 h 489"/>
                <a:gd name="T38" fmla="*/ 6 w 11"/>
                <a:gd name="T39" fmla="*/ 489 h 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 h="489">
                  <a:moveTo>
                    <a:pt x="6" y="489"/>
                  </a:moveTo>
                  <a:cubicBezTo>
                    <a:pt x="6" y="489"/>
                    <a:pt x="6" y="489"/>
                    <a:pt x="6" y="489"/>
                  </a:cubicBezTo>
                  <a:cubicBezTo>
                    <a:pt x="6" y="489"/>
                    <a:pt x="5" y="489"/>
                    <a:pt x="5" y="488"/>
                  </a:cubicBezTo>
                  <a:cubicBezTo>
                    <a:pt x="9" y="462"/>
                    <a:pt x="7" y="424"/>
                    <a:pt x="4" y="401"/>
                  </a:cubicBezTo>
                  <a:cubicBezTo>
                    <a:pt x="0" y="363"/>
                    <a:pt x="2" y="327"/>
                    <a:pt x="3" y="290"/>
                  </a:cubicBezTo>
                  <a:cubicBezTo>
                    <a:pt x="4" y="270"/>
                    <a:pt x="5" y="249"/>
                    <a:pt x="5" y="227"/>
                  </a:cubicBezTo>
                  <a:cubicBezTo>
                    <a:pt x="5" y="212"/>
                    <a:pt x="5" y="196"/>
                    <a:pt x="4" y="180"/>
                  </a:cubicBezTo>
                  <a:cubicBezTo>
                    <a:pt x="2" y="160"/>
                    <a:pt x="1" y="140"/>
                    <a:pt x="2" y="121"/>
                  </a:cubicBezTo>
                  <a:cubicBezTo>
                    <a:pt x="3" y="100"/>
                    <a:pt x="2" y="74"/>
                    <a:pt x="1" y="48"/>
                  </a:cubicBezTo>
                  <a:cubicBezTo>
                    <a:pt x="1" y="31"/>
                    <a:pt x="0" y="15"/>
                    <a:pt x="0" y="1"/>
                  </a:cubicBezTo>
                  <a:cubicBezTo>
                    <a:pt x="0" y="1"/>
                    <a:pt x="1" y="0"/>
                    <a:pt x="1" y="0"/>
                  </a:cubicBezTo>
                  <a:cubicBezTo>
                    <a:pt x="2" y="0"/>
                    <a:pt x="2" y="1"/>
                    <a:pt x="2" y="1"/>
                  </a:cubicBezTo>
                  <a:cubicBezTo>
                    <a:pt x="2" y="15"/>
                    <a:pt x="3" y="31"/>
                    <a:pt x="3" y="48"/>
                  </a:cubicBezTo>
                  <a:cubicBezTo>
                    <a:pt x="4" y="74"/>
                    <a:pt x="5" y="100"/>
                    <a:pt x="4" y="121"/>
                  </a:cubicBezTo>
                  <a:cubicBezTo>
                    <a:pt x="3" y="140"/>
                    <a:pt x="4" y="160"/>
                    <a:pt x="6" y="180"/>
                  </a:cubicBezTo>
                  <a:cubicBezTo>
                    <a:pt x="7" y="196"/>
                    <a:pt x="7" y="212"/>
                    <a:pt x="7" y="227"/>
                  </a:cubicBezTo>
                  <a:cubicBezTo>
                    <a:pt x="7" y="249"/>
                    <a:pt x="6" y="270"/>
                    <a:pt x="5" y="290"/>
                  </a:cubicBezTo>
                  <a:cubicBezTo>
                    <a:pt x="4" y="327"/>
                    <a:pt x="2" y="363"/>
                    <a:pt x="6" y="401"/>
                  </a:cubicBezTo>
                  <a:cubicBezTo>
                    <a:pt x="9" y="424"/>
                    <a:pt x="11" y="462"/>
                    <a:pt x="7" y="489"/>
                  </a:cubicBezTo>
                  <a:cubicBezTo>
                    <a:pt x="7" y="489"/>
                    <a:pt x="7" y="489"/>
                    <a:pt x="6" y="489"/>
                  </a:cubicBezTo>
                  <a:close/>
                </a:path>
              </a:pathLst>
            </a:custGeom>
            <a:solidFill>
              <a:srgbClr val="8082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26" name="Freeform 69"/>
            <p:cNvSpPr>
              <a:spLocks/>
            </p:cNvSpPr>
            <p:nvPr/>
          </p:nvSpPr>
          <p:spPr bwMode="auto">
            <a:xfrm>
              <a:off x="1653081" y="3338528"/>
              <a:ext cx="585788" cy="82550"/>
            </a:xfrm>
            <a:custGeom>
              <a:avLst/>
              <a:gdLst>
                <a:gd name="T0" fmla="*/ 183 w 185"/>
                <a:gd name="T1" fmla="*/ 26 h 26"/>
                <a:gd name="T2" fmla="*/ 182 w 185"/>
                <a:gd name="T3" fmla="*/ 25 h 26"/>
                <a:gd name="T4" fmla="*/ 166 w 185"/>
                <a:gd name="T5" fmla="*/ 20 h 26"/>
                <a:gd name="T6" fmla="*/ 93 w 185"/>
                <a:gd name="T7" fmla="*/ 4 h 26"/>
                <a:gd name="T8" fmla="*/ 2 w 185"/>
                <a:gd name="T9" fmla="*/ 20 h 26"/>
                <a:gd name="T10" fmla="*/ 0 w 185"/>
                <a:gd name="T11" fmla="*/ 18 h 26"/>
                <a:gd name="T12" fmla="*/ 1 w 185"/>
                <a:gd name="T13" fmla="*/ 16 h 26"/>
                <a:gd name="T14" fmla="*/ 93 w 185"/>
                <a:gd name="T15" fmla="*/ 0 h 26"/>
                <a:gd name="T16" fmla="*/ 168 w 185"/>
                <a:gd name="T17" fmla="*/ 16 h 26"/>
                <a:gd name="T18" fmla="*/ 183 w 185"/>
                <a:gd name="T19" fmla="*/ 22 h 26"/>
                <a:gd name="T20" fmla="*/ 185 w 185"/>
                <a:gd name="T21" fmla="*/ 24 h 26"/>
                <a:gd name="T22" fmla="*/ 183 w 185"/>
                <a:gd name="T23"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5" h="26">
                  <a:moveTo>
                    <a:pt x="183" y="26"/>
                  </a:moveTo>
                  <a:cubicBezTo>
                    <a:pt x="183" y="26"/>
                    <a:pt x="182" y="25"/>
                    <a:pt x="182" y="25"/>
                  </a:cubicBezTo>
                  <a:cubicBezTo>
                    <a:pt x="177" y="24"/>
                    <a:pt x="172" y="22"/>
                    <a:pt x="166" y="20"/>
                  </a:cubicBezTo>
                  <a:cubicBezTo>
                    <a:pt x="143" y="12"/>
                    <a:pt x="122" y="4"/>
                    <a:pt x="93" y="4"/>
                  </a:cubicBezTo>
                  <a:cubicBezTo>
                    <a:pt x="61" y="5"/>
                    <a:pt x="33" y="12"/>
                    <a:pt x="2" y="20"/>
                  </a:cubicBezTo>
                  <a:cubicBezTo>
                    <a:pt x="1" y="20"/>
                    <a:pt x="0" y="20"/>
                    <a:pt x="0" y="18"/>
                  </a:cubicBezTo>
                  <a:cubicBezTo>
                    <a:pt x="0" y="17"/>
                    <a:pt x="0" y="16"/>
                    <a:pt x="1" y="16"/>
                  </a:cubicBezTo>
                  <a:cubicBezTo>
                    <a:pt x="32" y="8"/>
                    <a:pt x="60" y="1"/>
                    <a:pt x="93" y="0"/>
                  </a:cubicBezTo>
                  <a:cubicBezTo>
                    <a:pt x="123" y="0"/>
                    <a:pt x="144" y="8"/>
                    <a:pt x="168" y="16"/>
                  </a:cubicBezTo>
                  <a:cubicBezTo>
                    <a:pt x="173" y="18"/>
                    <a:pt x="178" y="20"/>
                    <a:pt x="183" y="22"/>
                  </a:cubicBezTo>
                  <a:cubicBezTo>
                    <a:pt x="184" y="22"/>
                    <a:pt x="185" y="23"/>
                    <a:pt x="185" y="24"/>
                  </a:cubicBezTo>
                  <a:cubicBezTo>
                    <a:pt x="184" y="25"/>
                    <a:pt x="184" y="26"/>
                    <a:pt x="183" y="26"/>
                  </a:cubicBezTo>
                  <a:close/>
                </a:path>
              </a:pathLst>
            </a:custGeom>
            <a:solidFill>
              <a:srgbClr val="8082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27" name="Freeform 70"/>
            <p:cNvSpPr>
              <a:spLocks/>
            </p:cNvSpPr>
            <p:nvPr/>
          </p:nvSpPr>
          <p:spPr bwMode="auto">
            <a:xfrm>
              <a:off x="1564181" y="3386153"/>
              <a:ext cx="623888" cy="79375"/>
            </a:xfrm>
            <a:custGeom>
              <a:avLst/>
              <a:gdLst>
                <a:gd name="T0" fmla="*/ 2 w 197"/>
                <a:gd name="T1" fmla="*/ 25 h 25"/>
                <a:gd name="T2" fmla="*/ 0 w 197"/>
                <a:gd name="T3" fmla="*/ 23 h 25"/>
                <a:gd name="T4" fmla="*/ 1 w 197"/>
                <a:gd name="T5" fmla="*/ 21 h 25"/>
                <a:gd name="T6" fmla="*/ 22 w 197"/>
                <a:gd name="T7" fmla="*/ 15 h 25"/>
                <a:gd name="T8" fmla="*/ 98 w 197"/>
                <a:gd name="T9" fmla="*/ 0 h 25"/>
                <a:gd name="T10" fmla="*/ 196 w 197"/>
                <a:gd name="T11" fmla="*/ 16 h 25"/>
                <a:gd name="T12" fmla="*/ 197 w 197"/>
                <a:gd name="T13" fmla="*/ 19 h 25"/>
                <a:gd name="T14" fmla="*/ 194 w 197"/>
                <a:gd name="T15" fmla="*/ 20 h 25"/>
                <a:gd name="T16" fmla="*/ 98 w 197"/>
                <a:gd name="T17" fmla="*/ 4 h 25"/>
                <a:gd name="T18" fmla="*/ 23 w 197"/>
                <a:gd name="T19" fmla="*/ 19 h 25"/>
                <a:gd name="T20" fmla="*/ 2 w 197"/>
                <a:gd name="T21" fmla="*/ 25 h 25"/>
                <a:gd name="T22" fmla="*/ 2 w 197"/>
                <a:gd name="T23"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7" h="25">
                  <a:moveTo>
                    <a:pt x="2" y="25"/>
                  </a:moveTo>
                  <a:cubicBezTo>
                    <a:pt x="1" y="25"/>
                    <a:pt x="0" y="24"/>
                    <a:pt x="0" y="23"/>
                  </a:cubicBezTo>
                  <a:cubicBezTo>
                    <a:pt x="0" y="22"/>
                    <a:pt x="0" y="21"/>
                    <a:pt x="1" y="21"/>
                  </a:cubicBezTo>
                  <a:cubicBezTo>
                    <a:pt x="8" y="19"/>
                    <a:pt x="15" y="17"/>
                    <a:pt x="22" y="15"/>
                  </a:cubicBezTo>
                  <a:cubicBezTo>
                    <a:pt x="48" y="8"/>
                    <a:pt x="73" y="0"/>
                    <a:pt x="98" y="0"/>
                  </a:cubicBezTo>
                  <a:cubicBezTo>
                    <a:pt x="131" y="0"/>
                    <a:pt x="162" y="5"/>
                    <a:pt x="196" y="16"/>
                  </a:cubicBezTo>
                  <a:cubicBezTo>
                    <a:pt x="197" y="16"/>
                    <a:pt x="197" y="18"/>
                    <a:pt x="197" y="19"/>
                  </a:cubicBezTo>
                  <a:cubicBezTo>
                    <a:pt x="196" y="20"/>
                    <a:pt x="195" y="20"/>
                    <a:pt x="194" y="20"/>
                  </a:cubicBezTo>
                  <a:cubicBezTo>
                    <a:pt x="161" y="9"/>
                    <a:pt x="131" y="4"/>
                    <a:pt x="98" y="4"/>
                  </a:cubicBezTo>
                  <a:cubicBezTo>
                    <a:pt x="74" y="4"/>
                    <a:pt x="49" y="12"/>
                    <a:pt x="23" y="19"/>
                  </a:cubicBezTo>
                  <a:cubicBezTo>
                    <a:pt x="16" y="21"/>
                    <a:pt x="9" y="23"/>
                    <a:pt x="2" y="25"/>
                  </a:cubicBezTo>
                  <a:cubicBezTo>
                    <a:pt x="2" y="25"/>
                    <a:pt x="2" y="25"/>
                    <a:pt x="2" y="25"/>
                  </a:cubicBezTo>
                  <a:close/>
                </a:path>
              </a:pathLst>
            </a:custGeom>
            <a:solidFill>
              <a:srgbClr val="8082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28" name="Freeform 71"/>
            <p:cNvSpPr>
              <a:spLocks/>
            </p:cNvSpPr>
            <p:nvPr/>
          </p:nvSpPr>
          <p:spPr bwMode="auto">
            <a:xfrm>
              <a:off x="2718294" y="3325828"/>
              <a:ext cx="587375" cy="82550"/>
            </a:xfrm>
            <a:custGeom>
              <a:avLst/>
              <a:gdLst>
                <a:gd name="T0" fmla="*/ 2 w 185"/>
                <a:gd name="T1" fmla="*/ 26 h 26"/>
                <a:gd name="T2" fmla="*/ 0 w 185"/>
                <a:gd name="T3" fmla="*/ 24 h 26"/>
                <a:gd name="T4" fmla="*/ 1 w 185"/>
                <a:gd name="T5" fmla="*/ 22 h 26"/>
                <a:gd name="T6" fmla="*/ 17 w 185"/>
                <a:gd name="T7" fmla="*/ 16 h 26"/>
                <a:gd name="T8" fmla="*/ 92 w 185"/>
                <a:gd name="T9" fmla="*/ 0 h 26"/>
                <a:gd name="T10" fmla="*/ 183 w 185"/>
                <a:gd name="T11" fmla="*/ 16 h 26"/>
                <a:gd name="T12" fmla="*/ 185 w 185"/>
                <a:gd name="T13" fmla="*/ 18 h 26"/>
                <a:gd name="T14" fmla="*/ 182 w 185"/>
                <a:gd name="T15" fmla="*/ 20 h 26"/>
                <a:gd name="T16" fmla="*/ 92 w 185"/>
                <a:gd name="T17" fmla="*/ 4 h 26"/>
                <a:gd name="T18" fmla="*/ 18 w 185"/>
                <a:gd name="T19" fmla="*/ 20 h 26"/>
                <a:gd name="T20" fmla="*/ 3 w 185"/>
                <a:gd name="T21" fmla="*/ 25 h 26"/>
                <a:gd name="T22" fmla="*/ 2 w 185"/>
                <a:gd name="T23"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5" h="26">
                  <a:moveTo>
                    <a:pt x="2" y="26"/>
                  </a:moveTo>
                  <a:cubicBezTo>
                    <a:pt x="1" y="26"/>
                    <a:pt x="0" y="25"/>
                    <a:pt x="0" y="24"/>
                  </a:cubicBezTo>
                  <a:cubicBezTo>
                    <a:pt x="0" y="23"/>
                    <a:pt x="0" y="22"/>
                    <a:pt x="1" y="22"/>
                  </a:cubicBezTo>
                  <a:cubicBezTo>
                    <a:pt x="7" y="20"/>
                    <a:pt x="12" y="18"/>
                    <a:pt x="17" y="16"/>
                  </a:cubicBezTo>
                  <a:cubicBezTo>
                    <a:pt x="40" y="8"/>
                    <a:pt x="62" y="0"/>
                    <a:pt x="92" y="0"/>
                  </a:cubicBezTo>
                  <a:cubicBezTo>
                    <a:pt x="125" y="1"/>
                    <a:pt x="153" y="8"/>
                    <a:pt x="183" y="16"/>
                  </a:cubicBezTo>
                  <a:cubicBezTo>
                    <a:pt x="184" y="16"/>
                    <a:pt x="185" y="17"/>
                    <a:pt x="185" y="18"/>
                  </a:cubicBezTo>
                  <a:cubicBezTo>
                    <a:pt x="184" y="20"/>
                    <a:pt x="183" y="20"/>
                    <a:pt x="182" y="20"/>
                  </a:cubicBezTo>
                  <a:cubicBezTo>
                    <a:pt x="152" y="12"/>
                    <a:pt x="124" y="5"/>
                    <a:pt x="92" y="4"/>
                  </a:cubicBezTo>
                  <a:cubicBezTo>
                    <a:pt x="63" y="4"/>
                    <a:pt x="41" y="12"/>
                    <a:pt x="18" y="20"/>
                  </a:cubicBezTo>
                  <a:cubicBezTo>
                    <a:pt x="13" y="22"/>
                    <a:pt x="8" y="24"/>
                    <a:pt x="3" y="25"/>
                  </a:cubicBezTo>
                  <a:cubicBezTo>
                    <a:pt x="2" y="25"/>
                    <a:pt x="2" y="26"/>
                    <a:pt x="2" y="26"/>
                  </a:cubicBezTo>
                  <a:close/>
                </a:path>
              </a:pathLst>
            </a:custGeom>
            <a:solidFill>
              <a:srgbClr val="8082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29" name="Freeform 72"/>
            <p:cNvSpPr>
              <a:spLocks/>
            </p:cNvSpPr>
            <p:nvPr/>
          </p:nvSpPr>
          <p:spPr bwMode="auto">
            <a:xfrm>
              <a:off x="2769094" y="3373453"/>
              <a:ext cx="625475" cy="79375"/>
            </a:xfrm>
            <a:custGeom>
              <a:avLst/>
              <a:gdLst>
                <a:gd name="T0" fmla="*/ 195 w 197"/>
                <a:gd name="T1" fmla="*/ 25 h 25"/>
                <a:gd name="T2" fmla="*/ 194 w 197"/>
                <a:gd name="T3" fmla="*/ 25 h 25"/>
                <a:gd name="T4" fmla="*/ 174 w 197"/>
                <a:gd name="T5" fmla="*/ 19 h 25"/>
                <a:gd name="T6" fmla="*/ 98 w 197"/>
                <a:gd name="T7" fmla="*/ 4 h 25"/>
                <a:gd name="T8" fmla="*/ 2 w 197"/>
                <a:gd name="T9" fmla="*/ 20 h 25"/>
                <a:gd name="T10" fmla="*/ 0 w 197"/>
                <a:gd name="T11" fmla="*/ 19 h 25"/>
                <a:gd name="T12" fmla="*/ 1 w 197"/>
                <a:gd name="T13" fmla="*/ 16 h 25"/>
                <a:gd name="T14" fmla="*/ 98 w 197"/>
                <a:gd name="T15" fmla="*/ 0 h 25"/>
                <a:gd name="T16" fmla="*/ 175 w 197"/>
                <a:gd name="T17" fmla="*/ 15 h 25"/>
                <a:gd name="T18" fmla="*/ 195 w 197"/>
                <a:gd name="T19" fmla="*/ 21 h 25"/>
                <a:gd name="T20" fmla="*/ 197 w 197"/>
                <a:gd name="T21" fmla="*/ 23 h 25"/>
                <a:gd name="T22" fmla="*/ 195 w 197"/>
                <a:gd name="T23"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7" h="25">
                  <a:moveTo>
                    <a:pt x="195" y="25"/>
                  </a:moveTo>
                  <a:cubicBezTo>
                    <a:pt x="195" y="25"/>
                    <a:pt x="194" y="25"/>
                    <a:pt x="194" y="25"/>
                  </a:cubicBezTo>
                  <a:cubicBezTo>
                    <a:pt x="187" y="23"/>
                    <a:pt x="181" y="21"/>
                    <a:pt x="174" y="19"/>
                  </a:cubicBezTo>
                  <a:cubicBezTo>
                    <a:pt x="148" y="12"/>
                    <a:pt x="123" y="4"/>
                    <a:pt x="98" y="4"/>
                  </a:cubicBezTo>
                  <a:cubicBezTo>
                    <a:pt x="66" y="4"/>
                    <a:pt x="36" y="9"/>
                    <a:pt x="2" y="20"/>
                  </a:cubicBezTo>
                  <a:cubicBezTo>
                    <a:pt x="1" y="20"/>
                    <a:pt x="0" y="20"/>
                    <a:pt x="0" y="19"/>
                  </a:cubicBezTo>
                  <a:cubicBezTo>
                    <a:pt x="0" y="18"/>
                    <a:pt x="0" y="16"/>
                    <a:pt x="1" y="16"/>
                  </a:cubicBezTo>
                  <a:cubicBezTo>
                    <a:pt x="35" y="5"/>
                    <a:pt x="66" y="0"/>
                    <a:pt x="98" y="0"/>
                  </a:cubicBezTo>
                  <a:cubicBezTo>
                    <a:pt x="123" y="0"/>
                    <a:pt x="149" y="8"/>
                    <a:pt x="175" y="15"/>
                  </a:cubicBezTo>
                  <a:cubicBezTo>
                    <a:pt x="182" y="17"/>
                    <a:pt x="188" y="19"/>
                    <a:pt x="195" y="21"/>
                  </a:cubicBezTo>
                  <a:cubicBezTo>
                    <a:pt x="196" y="21"/>
                    <a:pt x="197" y="22"/>
                    <a:pt x="197" y="23"/>
                  </a:cubicBezTo>
                  <a:cubicBezTo>
                    <a:pt x="196" y="24"/>
                    <a:pt x="196" y="25"/>
                    <a:pt x="195" y="25"/>
                  </a:cubicBezTo>
                  <a:close/>
                </a:path>
              </a:pathLst>
            </a:custGeom>
            <a:solidFill>
              <a:srgbClr val="8082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30" name="Freeform 73"/>
            <p:cNvSpPr>
              <a:spLocks/>
            </p:cNvSpPr>
            <p:nvPr/>
          </p:nvSpPr>
          <p:spPr bwMode="auto">
            <a:xfrm>
              <a:off x="1443531" y="2024078"/>
              <a:ext cx="909638" cy="155575"/>
            </a:xfrm>
            <a:custGeom>
              <a:avLst/>
              <a:gdLst>
                <a:gd name="T0" fmla="*/ 4 w 287"/>
                <a:gd name="T1" fmla="*/ 49 h 49"/>
                <a:gd name="T2" fmla="*/ 1 w 287"/>
                <a:gd name="T3" fmla="*/ 49 h 49"/>
                <a:gd name="T4" fmla="*/ 0 w 287"/>
                <a:gd name="T5" fmla="*/ 47 h 49"/>
                <a:gd name="T6" fmla="*/ 1 w 287"/>
                <a:gd name="T7" fmla="*/ 46 h 49"/>
                <a:gd name="T8" fmla="*/ 61 w 287"/>
                <a:gd name="T9" fmla="*/ 41 h 49"/>
                <a:gd name="T10" fmla="*/ 138 w 287"/>
                <a:gd name="T11" fmla="*/ 18 h 49"/>
                <a:gd name="T12" fmla="*/ 145 w 287"/>
                <a:gd name="T13" fmla="*/ 15 h 49"/>
                <a:gd name="T14" fmla="*/ 204 w 287"/>
                <a:gd name="T15" fmla="*/ 0 h 49"/>
                <a:gd name="T16" fmla="*/ 205 w 287"/>
                <a:gd name="T17" fmla="*/ 0 h 49"/>
                <a:gd name="T18" fmla="*/ 240 w 287"/>
                <a:gd name="T19" fmla="*/ 6 h 49"/>
                <a:gd name="T20" fmla="*/ 280 w 287"/>
                <a:gd name="T21" fmla="*/ 25 h 49"/>
                <a:gd name="T22" fmla="*/ 280 w 287"/>
                <a:gd name="T23" fmla="*/ 25 h 49"/>
                <a:gd name="T24" fmla="*/ 287 w 287"/>
                <a:gd name="T25" fmla="*/ 31 h 49"/>
                <a:gd name="T26" fmla="*/ 286 w 287"/>
                <a:gd name="T27" fmla="*/ 32 h 49"/>
                <a:gd name="T28" fmla="*/ 284 w 287"/>
                <a:gd name="T29" fmla="*/ 31 h 49"/>
                <a:gd name="T30" fmla="*/ 279 w 287"/>
                <a:gd name="T31" fmla="*/ 28 h 49"/>
                <a:gd name="T32" fmla="*/ 278 w 287"/>
                <a:gd name="T33" fmla="*/ 27 h 49"/>
                <a:gd name="T34" fmla="*/ 239 w 287"/>
                <a:gd name="T35" fmla="*/ 9 h 49"/>
                <a:gd name="T36" fmla="*/ 205 w 287"/>
                <a:gd name="T37" fmla="*/ 3 h 49"/>
                <a:gd name="T38" fmla="*/ 204 w 287"/>
                <a:gd name="T39" fmla="*/ 3 h 49"/>
                <a:gd name="T40" fmla="*/ 147 w 287"/>
                <a:gd name="T41" fmla="*/ 17 h 49"/>
                <a:gd name="T42" fmla="*/ 139 w 287"/>
                <a:gd name="T43" fmla="*/ 21 h 49"/>
                <a:gd name="T44" fmla="*/ 62 w 287"/>
                <a:gd name="T45" fmla="*/ 44 h 49"/>
                <a:gd name="T46" fmla="*/ 4 w 287"/>
                <a:gd name="T47"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7" h="49">
                  <a:moveTo>
                    <a:pt x="4" y="49"/>
                  </a:moveTo>
                  <a:cubicBezTo>
                    <a:pt x="2" y="49"/>
                    <a:pt x="1" y="49"/>
                    <a:pt x="1" y="49"/>
                  </a:cubicBezTo>
                  <a:cubicBezTo>
                    <a:pt x="0" y="49"/>
                    <a:pt x="0" y="48"/>
                    <a:pt x="0" y="47"/>
                  </a:cubicBezTo>
                  <a:cubicBezTo>
                    <a:pt x="0" y="46"/>
                    <a:pt x="1" y="46"/>
                    <a:pt x="1" y="46"/>
                  </a:cubicBezTo>
                  <a:cubicBezTo>
                    <a:pt x="2" y="46"/>
                    <a:pt x="14" y="47"/>
                    <a:pt x="61" y="41"/>
                  </a:cubicBezTo>
                  <a:cubicBezTo>
                    <a:pt x="95" y="37"/>
                    <a:pt x="114" y="29"/>
                    <a:pt x="138" y="18"/>
                  </a:cubicBezTo>
                  <a:cubicBezTo>
                    <a:pt x="145" y="15"/>
                    <a:pt x="145" y="15"/>
                    <a:pt x="145" y="15"/>
                  </a:cubicBezTo>
                  <a:cubicBezTo>
                    <a:pt x="154" y="11"/>
                    <a:pt x="177" y="1"/>
                    <a:pt x="204" y="0"/>
                  </a:cubicBezTo>
                  <a:cubicBezTo>
                    <a:pt x="205" y="0"/>
                    <a:pt x="205" y="0"/>
                    <a:pt x="205" y="0"/>
                  </a:cubicBezTo>
                  <a:cubicBezTo>
                    <a:pt x="217" y="0"/>
                    <a:pt x="229" y="2"/>
                    <a:pt x="240" y="6"/>
                  </a:cubicBezTo>
                  <a:cubicBezTo>
                    <a:pt x="252" y="10"/>
                    <a:pt x="265" y="16"/>
                    <a:pt x="280" y="25"/>
                  </a:cubicBezTo>
                  <a:cubicBezTo>
                    <a:pt x="280" y="25"/>
                    <a:pt x="280" y="25"/>
                    <a:pt x="280" y="25"/>
                  </a:cubicBezTo>
                  <a:cubicBezTo>
                    <a:pt x="286" y="28"/>
                    <a:pt x="287" y="29"/>
                    <a:pt x="287" y="31"/>
                  </a:cubicBezTo>
                  <a:cubicBezTo>
                    <a:pt x="287" y="31"/>
                    <a:pt x="287" y="32"/>
                    <a:pt x="286" y="32"/>
                  </a:cubicBezTo>
                  <a:cubicBezTo>
                    <a:pt x="285" y="32"/>
                    <a:pt x="285" y="32"/>
                    <a:pt x="284" y="31"/>
                  </a:cubicBezTo>
                  <a:cubicBezTo>
                    <a:pt x="284" y="31"/>
                    <a:pt x="283" y="30"/>
                    <a:pt x="279" y="28"/>
                  </a:cubicBezTo>
                  <a:cubicBezTo>
                    <a:pt x="278" y="28"/>
                    <a:pt x="278" y="27"/>
                    <a:pt x="278" y="27"/>
                  </a:cubicBezTo>
                  <a:cubicBezTo>
                    <a:pt x="263" y="18"/>
                    <a:pt x="251" y="12"/>
                    <a:pt x="239" y="9"/>
                  </a:cubicBezTo>
                  <a:cubicBezTo>
                    <a:pt x="228" y="5"/>
                    <a:pt x="217" y="3"/>
                    <a:pt x="205" y="3"/>
                  </a:cubicBezTo>
                  <a:cubicBezTo>
                    <a:pt x="205" y="3"/>
                    <a:pt x="205" y="3"/>
                    <a:pt x="204" y="3"/>
                  </a:cubicBezTo>
                  <a:cubicBezTo>
                    <a:pt x="178" y="3"/>
                    <a:pt x="155" y="14"/>
                    <a:pt x="147" y="17"/>
                  </a:cubicBezTo>
                  <a:cubicBezTo>
                    <a:pt x="139" y="21"/>
                    <a:pt x="139" y="21"/>
                    <a:pt x="139" y="21"/>
                  </a:cubicBezTo>
                  <a:cubicBezTo>
                    <a:pt x="115" y="31"/>
                    <a:pt x="96" y="40"/>
                    <a:pt x="62" y="44"/>
                  </a:cubicBezTo>
                  <a:cubicBezTo>
                    <a:pt x="25" y="48"/>
                    <a:pt x="10" y="49"/>
                    <a:pt x="4" y="4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31" name="Freeform 74"/>
            <p:cNvSpPr>
              <a:spLocks/>
            </p:cNvSpPr>
            <p:nvPr/>
          </p:nvSpPr>
          <p:spPr bwMode="auto">
            <a:xfrm>
              <a:off x="1443531" y="2151078"/>
              <a:ext cx="909638" cy="155575"/>
            </a:xfrm>
            <a:custGeom>
              <a:avLst/>
              <a:gdLst>
                <a:gd name="T0" fmla="*/ 4 w 287"/>
                <a:gd name="T1" fmla="*/ 49 h 49"/>
                <a:gd name="T2" fmla="*/ 1 w 287"/>
                <a:gd name="T3" fmla="*/ 49 h 49"/>
                <a:gd name="T4" fmla="*/ 0 w 287"/>
                <a:gd name="T5" fmla="*/ 47 h 49"/>
                <a:gd name="T6" fmla="*/ 1 w 287"/>
                <a:gd name="T7" fmla="*/ 46 h 49"/>
                <a:gd name="T8" fmla="*/ 61 w 287"/>
                <a:gd name="T9" fmla="*/ 41 h 49"/>
                <a:gd name="T10" fmla="*/ 138 w 287"/>
                <a:gd name="T11" fmla="*/ 18 h 49"/>
                <a:gd name="T12" fmla="*/ 145 w 287"/>
                <a:gd name="T13" fmla="*/ 15 h 49"/>
                <a:gd name="T14" fmla="*/ 204 w 287"/>
                <a:gd name="T15" fmla="*/ 0 h 49"/>
                <a:gd name="T16" fmla="*/ 205 w 287"/>
                <a:gd name="T17" fmla="*/ 0 h 49"/>
                <a:gd name="T18" fmla="*/ 240 w 287"/>
                <a:gd name="T19" fmla="*/ 6 h 49"/>
                <a:gd name="T20" fmla="*/ 280 w 287"/>
                <a:gd name="T21" fmla="*/ 25 h 49"/>
                <a:gd name="T22" fmla="*/ 280 w 287"/>
                <a:gd name="T23" fmla="*/ 25 h 49"/>
                <a:gd name="T24" fmla="*/ 287 w 287"/>
                <a:gd name="T25" fmla="*/ 31 h 49"/>
                <a:gd name="T26" fmla="*/ 286 w 287"/>
                <a:gd name="T27" fmla="*/ 32 h 49"/>
                <a:gd name="T28" fmla="*/ 284 w 287"/>
                <a:gd name="T29" fmla="*/ 31 h 49"/>
                <a:gd name="T30" fmla="*/ 279 w 287"/>
                <a:gd name="T31" fmla="*/ 28 h 49"/>
                <a:gd name="T32" fmla="*/ 278 w 287"/>
                <a:gd name="T33" fmla="*/ 27 h 49"/>
                <a:gd name="T34" fmla="*/ 239 w 287"/>
                <a:gd name="T35" fmla="*/ 9 h 49"/>
                <a:gd name="T36" fmla="*/ 205 w 287"/>
                <a:gd name="T37" fmla="*/ 3 h 49"/>
                <a:gd name="T38" fmla="*/ 204 w 287"/>
                <a:gd name="T39" fmla="*/ 3 h 49"/>
                <a:gd name="T40" fmla="*/ 147 w 287"/>
                <a:gd name="T41" fmla="*/ 17 h 49"/>
                <a:gd name="T42" fmla="*/ 139 w 287"/>
                <a:gd name="T43" fmla="*/ 21 h 49"/>
                <a:gd name="T44" fmla="*/ 62 w 287"/>
                <a:gd name="T45" fmla="*/ 44 h 49"/>
                <a:gd name="T46" fmla="*/ 4 w 287"/>
                <a:gd name="T47"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7" h="49">
                  <a:moveTo>
                    <a:pt x="4" y="49"/>
                  </a:moveTo>
                  <a:cubicBezTo>
                    <a:pt x="2" y="49"/>
                    <a:pt x="1" y="49"/>
                    <a:pt x="1" y="49"/>
                  </a:cubicBezTo>
                  <a:cubicBezTo>
                    <a:pt x="0" y="49"/>
                    <a:pt x="0" y="48"/>
                    <a:pt x="0" y="47"/>
                  </a:cubicBezTo>
                  <a:cubicBezTo>
                    <a:pt x="0" y="46"/>
                    <a:pt x="1" y="46"/>
                    <a:pt x="1" y="46"/>
                  </a:cubicBezTo>
                  <a:cubicBezTo>
                    <a:pt x="2" y="46"/>
                    <a:pt x="14" y="47"/>
                    <a:pt x="61" y="41"/>
                  </a:cubicBezTo>
                  <a:cubicBezTo>
                    <a:pt x="95" y="37"/>
                    <a:pt x="114" y="29"/>
                    <a:pt x="138" y="18"/>
                  </a:cubicBezTo>
                  <a:cubicBezTo>
                    <a:pt x="145" y="15"/>
                    <a:pt x="145" y="15"/>
                    <a:pt x="145" y="15"/>
                  </a:cubicBezTo>
                  <a:cubicBezTo>
                    <a:pt x="154" y="11"/>
                    <a:pt x="177" y="1"/>
                    <a:pt x="204" y="0"/>
                  </a:cubicBezTo>
                  <a:cubicBezTo>
                    <a:pt x="205" y="0"/>
                    <a:pt x="205" y="0"/>
                    <a:pt x="205" y="0"/>
                  </a:cubicBezTo>
                  <a:cubicBezTo>
                    <a:pt x="217" y="0"/>
                    <a:pt x="229" y="2"/>
                    <a:pt x="240" y="6"/>
                  </a:cubicBezTo>
                  <a:cubicBezTo>
                    <a:pt x="252" y="10"/>
                    <a:pt x="265" y="16"/>
                    <a:pt x="280" y="25"/>
                  </a:cubicBezTo>
                  <a:cubicBezTo>
                    <a:pt x="280" y="25"/>
                    <a:pt x="280" y="25"/>
                    <a:pt x="280" y="25"/>
                  </a:cubicBezTo>
                  <a:cubicBezTo>
                    <a:pt x="286" y="28"/>
                    <a:pt x="287" y="29"/>
                    <a:pt x="287" y="31"/>
                  </a:cubicBezTo>
                  <a:cubicBezTo>
                    <a:pt x="287" y="31"/>
                    <a:pt x="287" y="32"/>
                    <a:pt x="286" y="32"/>
                  </a:cubicBezTo>
                  <a:cubicBezTo>
                    <a:pt x="285" y="32"/>
                    <a:pt x="285" y="32"/>
                    <a:pt x="284" y="31"/>
                  </a:cubicBezTo>
                  <a:cubicBezTo>
                    <a:pt x="284" y="31"/>
                    <a:pt x="283" y="30"/>
                    <a:pt x="279" y="28"/>
                  </a:cubicBezTo>
                  <a:cubicBezTo>
                    <a:pt x="278" y="28"/>
                    <a:pt x="278" y="27"/>
                    <a:pt x="278" y="27"/>
                  </a:cubicBezTo>
                  <a:cubicBezTo>
                    <a:pt x="263" y="18"/>
                    <a:pt x="251" y="12"/>
                    <a:pt x="239" y="9"/>
                  </a:cubicBezTo>
                  <a:cubicBezTo>
                    <a:pt x="228" y="5"/>
                    <a:pt x="217" y="3"/>
                    <a:pt x="205" y="3"/>
                  </a:cubicBezTo>
                  <a:cubicBezTo>
                    <a:pt x="205" y="3"/>
                    <a:pt x="205" y="3"/>
                    <a:pt x="204" y="3"/>
                  </a:cubicBezTo>
                  <a:cubicBezTo>
                    <a:pt x="178" y="3"/>
                    <a:pt x="155" y="14"/>
                    <a:pt x="147" y="17"/>
                  </a:cubicBezTo>
                  <a:cubicBezTo>
                    <a:pt x="139" y="21"/>
                    <a:pt x="139" y="21"/>
                    <a:pt x="139" y="21"/>
                  </a:cubicBezTo>
                  <a:cubicBezTo>
                    <a:pt x="115" y="31"/>
                    <a:pt x="96" y="40"/>
                    <a:pt x="62" y="44"/>
                  </a:cubicBezTo>
                  <a:cubicBezTo>
                    <a:pt x="25" y="48"/>
                    <a:pt x="10" y="49"/>
                    <a:pt x="4" y="4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32" name="Freeform 75"/>
            <p:cNvSpPr>
              <a:spLocks/>
            </p:cNvSpPr>
            <p:nvPr/>
          </p:nvSpPr>
          <p:spPr bwMode="auto">
            <a:xfrm>
              <a:off x="1443531" y="2278078"/>
              <a:ext cx="909638" cy="155575"/>
            </a:xfrm>
            <a:custGeom>
              <a:avLst/>
              <a:gdLst>
                <a:gd name="T0" fmla="*/ 4 w 287"/>
                <a:gd name="T1" fmla="*/ 49 h 49"/>
                <a:gd name="T2" fmla="*/ 1 w 287"/>
                <a:gd name="T3" fmla="*/ 49 h 49"/>
                <a:gd name="T4" fmla="*/ 0 w 287"/>
                <a:gd name="T5" fmla="*/ 47 h 49"/>
                <a:gd name="T6" fmla="*/ 1 w 287"/>
                <a:gd name="T7" fmla="*/ 46 h 49"/>
                <a:gd name="T8" fmla="*/ 61 w 287"/>
                <a:gd name="T9" fmla="*/ 41 h 49"/>
                <a:gd name="T10" fmla="*/ 138 w 287"/>
                <a:gd name="T11" fmla="*/ 18 h 49"/>
                <a:gd name="T12" fmla="*/ 145 w 287"/>
                <a:gd name="T13" fmla="*/ 15 h 49"/>
                <a:gd name="T14" fmla="*/ 204 w 287"/>
                <a:gd name="T15" fmla="*/ 0 h 49"/>
                <a:gd name="T16" fmla="*/ 205 w 287"/>
                <a:gd name="T17" fmla="*/ 0 h 49"/>
                <a:gd name="T18" fmla="*/ 240 w 287"/>
                <a:gd name="T19" fmla="*/ 6 h 49"/>
                <a:gd name="T20" fmla="*/ 280 w 287"/>
                <a:gd name="T21" fmla="*/ 25 h 49"/>
                <a:gd name="T22" fmla="*/ 280 w 287"/>
                <a:gd name="T23" fmla="*/ 25 h 49"/>
                <a:gd name="T24" fmla="*/ 287 w 287"/>
                <a:gd name="T25" fmla="*/ 31 h 49"/>
                <a:gd name="T26" fmla="*/ 286 w 287"/>
                <a:gd name="T27" fmla="*/ 32 h 49"/>
                <a:gd name="T28" fmla="*/ 284 w 287"/>
                <a:gd name="T29" fmla="*/ 31 h 49"/>
                <a:gd name="T30" fmla="*/ 279 w 287"/>
                <a:gd name="T31" fmla="*/ 28 h 49"/>
                <a:gd name="T32" fmla="*/ 278 w 287"/>
                <a:gd name="T33" fmla="*/ 27 h 49"/>
                <a:gd name="T34" fmla="*/ 239 w 287"/>
                <a:gd name="T35" fmla="*/ 9 h 49"/>
                <a:gd name="T36" fmla="*/ 205 w 287"/>
                <a:gd name="T37" fmla="*/ 3 h 49"/>
                <a:gd name="T38" fmla="*/ 204 w 287"/>
                <a:gd name="T39" fmla="*/ 3 h 49"/>
                <a:gd name="T40" fmla="*/ 147 w 287"/>
                <a:gd name="T41" fmla="*/ 17 h 49"/>
                <a:gd name="T42" fmla="*/ 139 w 287"/>
                <a:gd name="T43" fmla="*/ 21 h 49"/>
                <a:gd name="T44" fmla="*/ 62 w 287"/>
                <a:gd name="T45" fmla="*/ 44 h 49"/>
                <a:gd name="T46" fmla="*/ 4 w 287"/>
                <a:gd name="T47"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7" h="49">
                  <a:moveTo>
                    <a:pt x="4" y="49"/>
                  </a:moveTo>
                  <a:cubicBezTo>
                    <a:pt x="2" y="49"/>
                    <a:pt x="1" y="49"/>
                    <a:pt x="1" y="49"/>
                  </a:cubicBezTo>
                  <a:cubicBezTo>
                    <a:pt x="0" y="49"/>
                    <a:pt x="0" y="48"/>
                    <a:pt x="0" y="47"/>
                  </a:cubicBezTo>
                  <a:cubicBezTo>
                    <a:pt x="0" y="46"/>
                    <a:pt x="1" y="46"/>
                    <a:pt x="1" y="46"/>
                  </a:cubicBezTo>
                  <a:cubicBezTo>
                    <a:pt x="2" y="46"/>
                    <a:pt x="14" y="47"/>
                    <a:pt x="61" y="41"/>
                  </a:cubicBezTo>
                  <a:cubicBezTo>
                    <a:pt x="95" y="37"/>
                    <a:pt x="114" y="29"/>
                    <a:pt x="138" y="18"/>
                  </a:cubicBezTo>
                  <a:cubicBezTo>
                    <a:pt x="145" y="15"/>
                    <a:pt x="145" y="15"/>
                    <a:pt x="145" y="15"/>
                  </a:cubicBezTo>
                  <a:cubicBezTo>
                    <a:pt x="154" y="11"/>
                    <a:pt x="177" y="1"/>
                    <a:pt x="204" y="0"/>
                  </a:cubicBezTo>
                  <a:cubicBezTo>
                    <a:pt x="205" y="0"/>
                    <a:pt x="205" y="0"/>
                    <a:pt x="205" y="0"/>
                  </a:cubicBezTo>
                  <a:cubicBezTo>
                    <a:pt x="217" y="0"/>
                    <a:pt x="229" y="2"/>
                    <a:pt x="240" y="6"/>
                  </a:cubicBezTo>
                  <a:cubicBezTo>
                    <a:pt x="252" y="10"/>
                    <a:pt x="265" y="16"/>
                    <a:pt x="280" y="25"/>
                  </a:cubicBezTo>
                  <a:cubicBezTo>
                    <a:pt x="280" y="25"/>
                    <a:pt x="280" y="25"/>
                    <a:pt x="280" y="25"/>
                  </a:cubicBezTo>
                  <a:cubicBezTo>
                    <a:pt x="286" y="28"/>
                    <a:pt x="287" y="29"/>
                    <a:pt x="287" y="31"/>
                  </a:cubicBezTo>
                  <a:cubicBezTo>
                    <a:pt x="287" y="31"/>
                    <a:pt x="287" y="32"/>
                    <a:pt x="286" y="32"/>
                  </a:cubicBezTo>
                  <a:cubicBezTo>
                    <a:pt x="285" y="32"/>
                    <a:pt x="285" y="32"/>
                    <a:pt x="284" y="31"/>
                  </a:cubicBezTo>
                  <a:cubicBezTo>
                    <a:pt x="284" y="31"/>
                    <a:pt x="283" y="30"/>
                    <a:pt x="279" y="28"/>
                  </a:cubicBezTo>
                  <a:cubicBezTo>
                    <a:pt x="278" y="28"/>
                    <a:pt x="278" y="27"/>
                    <a:pt x="278" y="27"/>
                  </a:cubicBezTo>
                  <a:cubicBezTo>
                    <a:pt x="263" y="18"/>
                    <a:pt x="251" y="12"/>
                    <a:pt x="239" y="9"/>
                  </a:cubicBezTo>
                  <a:cubicBezTo>
                    <a:pt x="228" y="5"/>
                    <a:pt x="217" y="3"/>
                    <a:pt x="205" y="3"/>
                  </a:cubicBezTo>
                  <a:cubicBezTo>
                    <a:pt x="205" y="3"/>
                    <a:pt x="205" y="3"/>
                    <a:pt x="204" y="3"/>
                  </a:cubicBezTo>
                  <a:cubicBezTo>
                    <a:pt x="178" y="3"/>
                    <a:pt x="155" y="14"/>
                    <a:pt x="147" y="17"/>
                  </a:cubicBezTo>
                  <a:cubicBezTo>
                    <a:pt x="139" y="21"/>
                    <a:pt x="139" y="21"/>
                    <a:pt x="139" y="21"/>
                  </a:cubicBezTo>
                  <a:cubicBezTo>
                    <a:pt x="115" y="31"/>
                    <a:pt x="96" y="40"/>
                    <a:pt x="62" y="44"/>
                  </a:cubicBezTo>
                  <a:cubicBezTo>
                    <a:pt x="25" y="48"/>
                    <a:pt x="10" y="49"/>
                    <a:pt x="4" y="4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33" name="Freeform 76"/>
            <p:cNvSpPr>
              <a:spLocks/>
            </p:cNvSpPr>
            <p:nvPr/>
          </p:nvSpPr>
          <p:spPr bwMode="auto">
            <a:xfrm>
              <a:off x="1443531" y="2405078"/>
              <a:ext cx="909638" cy="155575"/>
            </a:xfrm>
            <a:custGeom>
              <a:avLst/>
              <a:gdLst>
                <a:gd name="T0" fmla="*/ 4 w 287"/>
                <a:gd name="T1" fmla="*/ 49 h 49"/>
                <a:gd name="T2" fmla="*/ 1 w 287"/>
                <a:gd name="T3" fmla="*/ 49 h 49"/>
                <a:gd name="T4" fmla="*/ 0 w 287"/>
                <a:gd name="T5" fmla="*/ 47 h 49"/>
                <a:gd name="T6" fmla="*/ 1 w 287"/>
                <a:gd name="T7" fmla="*/ 46 h 49"/>
                <a:gd name="T8" fmla="*/ 61 w 287"/>
                <a:gd name="T9" fmla="*/ 41 h 49"/>
                <a:gd name="T10" fmla="*/ 138 w 287"/>
                <a:gd name="T11" fmla="*/ 18 h 49"/>
                <a:gd name="T12" fmla="*/ 145 w 287"/>
                <a:gd name="T13" fmla="*/ 15 h 49"/>
                <a:gd name="T14" fmla="*/ 204 w 287"/>
                <a:gd name="T15" fmla="*/ 0 h 49"/>
                <a:gd name="T16" fmla="*/ 205 w 287"/>
                <a:gd name="T17" fmla="*/ 0 h 49"/>
                <a:gd name="T18" fmla="*/ 240 w 287"/>
                <a:gd name="T19" fmla="*/ 6 h 49"/>
                <a:gd name="T20" fmla="*/ 280 w 287"/>
                <a:gd name="T21" fmla="*/ 25 h 49"/>
                <a:gd name="T22" fmla="*/ 280 w 287"/>
                <a:gd name="T23" fmla="*/ 25 h 49"/>
                <a:gd name="T24" fmla="*/ 287 w 287"/>
                <a:gd name="T25" fmla="*/ 31 h 49"/>
                <a:gd name="T26" fmla="*/ 286 w 287"/>
                <a:gd name="T27" fmla="*/ 32 h 49"/>
                <a:gd name="T28" fmla="*/ 284 w 287"/>
                <a:gd name="T29" fmla="*/ 31 h 49"/>
                <a:gd name="T30" fmla="*/ 279 w 287"/>
                <a:gd name="T31" fmla="*/ 28 h 49"/>
                <a:gd name="T32" fmla="*/ 278 w 287"/>
                <a:gd name="T33" fmla="*/ 27 h 49"/>
                <a:gd name="T34" fmla="*/ 239 w 287"/>
                <a:gd name="T35" fmla="*/ 9 h 49"/>
                <a:gd name="T36" fmla="*/ 205 w 287"/>
                <a:gd name="T37" fmla="*/ 3 h 49"/>
                <a:gd name="T38" fmla="*/ 204 w 287"/>
                <a:gd name="T39" fmla="*/ 3 h 49"/>
                <a:gd name="T40" fmla="*/ 147 w 287"/>
                <a:gd name="T41" fmla="*/ 17 h 49"/>
                <a:gd name="T42" fmla="*/ 139 w 287"/>
                <a:gd name="T43" fmla="*/ 21 h 49"/>
                <a:gd name="T44" fmla="*/ 62 w 287"/>
                <a:gd name="T45" fmla="*/ 44 h 49"/>
                <a:gd name="T46" fmla="*/ 4 w 287"/>
                <a:gd name="T47"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7" h="49">
                  <a:moveTo>
                    <a:pt x="4" y="49"/>
                  </a:moveTo>
                  <a:cubicBezTo>
                    <a:pt x="2" y="49"/>
                    <a:pt x="1" y="49"/>
                    <a:pt x="1" y="49"/>
                  </a:cubicBezTo>
                  <a:cubicBezTo>
                    <a:pt x="0" y="49"/>
                    <a:pt x="0" y="48"/>
                    <a:pt x="0" y="47"/>
                  </a:cubicBezTo>
                  <a:cubicBezTo>
                    <a:pt x="0" y="46"/>
                    <a:pt x="1" y="46"/>
                    <a:pt x="1" y="46"/>
                  </a:cubicBezTo>
                  <a:cubicBezTo>
                    <a:pt x="2" y="46"/>
                    <a:pt x="14" y="47"/>
                    <a:pt x="61" y="41"/>
                  </a:cubicBezTo>
                  <a:cubicBezTo>
                    <a:pt x="95" y="37"/>
                    <a:pt x="114" y="29"/>
                    <a:pt x="138" y="18"/>
                  </a:cubicBezTo>
                  <a:cubicBezTo>
                    <a:pt x="145" y="15"/>
                    <a:pt x="145" y="15"/>
                    <a:pt x="145" y="15"/>
                  </a:cubicBezTo>
                  <a:cubicBezTo>
                    <a:pt x="154" y="11"/>
                    <a:pt x="177" y="1"/>
                    <a:pt x="204" y="0"/>
                  </a:cubicBezTo>
                  <a:cubicBezTo>
                    <a:pt x="205" y="0"/>
                    <a:pt x="205" y="0"/>
                    <a:pt x="205" y="0"/>
                  </a:cubicBezTo>
                  <a:cubicBezTo>
                    <a:pt x="217" y="0"/>
                    <a:pt x="229" y="2"/>
                    <a:pt x="240" y="6"/>
                  </a:cubicBezTo>
                  <a:cubicBezTo>
                    <a:pt x="252" y="10"/>
                    <a:pt x="265" y="16"/>
                    <a:pt x="280" y="25"/>
                  </a:cubicBezTo>
                  <a:cubicBezTo>
                    <a:pt x="280" y="25"/>
                    <a:pt x="280" y="25"/>
                    <a:pt x="280" y="25"/>
                  </a:cubicBezTo>
                  <a:cubicBezTo>
                    <a:pt x="286" y="28"/>
                    <a:pt x="287" y="29"/>
                    <a:pt x="287" y="31"/>
                  </a:cubicBezTo>
                  <a:cubicBezTo>
                    <a:pt x="287" y="31"/>
                    <a:pt x="287" y="32"/>
                    <a:pt x="286" y="32"/>
                  </a:cubicBezTo>
                  <a:cubicBezTo>
                    <a:pt x="285" y="32"/>
                    <a:pt x="285" y="32"/>
                    <a:pt x="284" y="31"/>
                  </a:cubicBezTo>
                  <a:cubicBezTo>
                    <a:pt x="284" y="31"/>
                    <a:pt x="283" y="30"/>
                    <a:pt x="279" y="28"/>
                  </a:cubicBezTo>
                  <a:cubicBezTo>
                    <a:pt x="278" y="28"/>
                    <a:pt x="278" y="27"/>
                    <a:pt x="278" y="27"/>
                  </a:cubicBezTo>
                  <a:cubicBezTo>
                    <a:pt x="263" y="18"/>
                    <a:pt x="251" y="12"/>
                    <a:pt x="239" y="9"/>
                  </a:cubicBezTo>
                  <a:cubicBezTo>
                    <a:pt x="228" y="5"/>
                    <a:pt x="217" y="3"/>
                    <a:pt x="205" y="3"/>
                  </a:cubicBezTo>
                  <a:cubicBezTo>
                    <a:pt x="205" y="3"/>
                    <a:pt x="205" y="3"/>
                    <a:pt x="204" y="3"/>
                  </a:cubicBezTo>
                  <a:cubicBezTo>
                    <a:pt x="178" y="3"/>
                    <a:pt x="155" y="14"/>
                    <a:pt x="147" y="17"/>
                  </a:cubicBezTo>
                  <a:cubicBezTo>
                    <a:pt x="139" y="21"/>
                    <a:pt x="139" y="21"/>
                    <a:pt x="139" y="21"/>
                  </a:cubicBezTo>
                  <a:cubicBezTo>
                    <a:pt x="115" y="31"/>
                    <a:pt x="96" y="40"/>
                    <a:pt x="62" y="44"/>
                  </a:cubicBezTo>
                  <a:cubicBezTo>
                    <a:pt x="25" y="48"/>
                    <a:pt x="10" y="49"/>
                    <a:pt x="4" y="4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34" name="Freeform 77"/>
            <p:cNvSpPr>
              <a:spLocks/>
            </p:cNvSpPr>
            <p:nvPr/>
          </p:nvSpPr>
          <p:spPr bwMode="auto">
            <a:xfrm>
              <a:off x="1443531" y="2532078"/>
              <a:ext cx="909638" cy="155575"/>
            </a:xfrm>
            <a:custGeom>
              <a:avLst/>
              <a:gdLst>
                <a:gd name="T0" fmla="*/ 4 w 287"/>
                <a:gd name="T1" fmla="*/ 49 h 49"/>
                <a:gd name="T2" fmla="*/ 1 w 287"/>
                <a:gd name="T3" fmla="*/ 49 h 49"/>
                <a:gd name="T4" fmla="*/ 0 w 287"/>
                <a:gd name="T5" fmla="*/ 47 h 49"/>
                <a:gd name="T6" fmla="*/ 1 w 287"/>
                <a:gd name="T7" fmla="*/ 46 h 49"/>
                <a:gd name="T8" fmla="*/ 61 w 287"/>
                <a:gd name="T9" fmla="*/ 41 h 49"/>
                <a:gd name="T10" fmla="*/ 138 w 287"/>
                <a:gd name="T11" fmla="*/ 18 h 49"/>
                <a:gd name="T12" fmla="*/ 145 w 287"/>
                <a:gd name="T13" fmla="*/ 15 h 49"/>
                <a:gd name="T14" fmla="*/ 204 w 287"/>
                <a:gd name="T15" fmla="*/ 0 h 49"/>
                <a:gd name="T16" fmla="*/ 205 w 287"/>
                <a:gd name="T17" fmla="*/ 0 h 49"/>
                <a:gd name="T18" fmla="*/ 240 w 287"/>
                <a:gd name="T19" fmla="*/ 6 h 49"/>
                <a:gd name="T20" fmla="*/ 280 w 287"/>
                <a:gd name="T21" fmla="*/ 25 h 49"/>
                <a:gd name="T22" fmla="*/ 280 w 287"/>
                <a:gd name="T23" fmla="*/ 25 h 49"/>
                <a:gd name="T24" fmla="*/ 287 w 287"/>
                <a:gd name="T25" fmla="*/ 31 h 49"/>
                <a:gd name="T26" fmla="*/ 286 w 287"/>
                <a:gd name="T27" fmla="*/ 32 h 49"/>
                <a:gd name="T28" fmla="*/ 284 w 287"/>
                <a:gd name="T29" fmla="*/ 31 h 49"/>
                <a:gd name="T30" fmla="*/ 279 w 287"/>
                <a:gd name="T31" fmla="*/ 28 h 49"/>
                <a:gd name="T32" fmla="*/ 278 w 287"/>
                <a:gd name="T33" fmla="*/ 27 h 49"/>
                <a:gd name="T34" fmla="*/ 239 w 287"/>
                <a:gd name="T35" fmla="*/ 9 h 49"/>
                <a:gd name="T36" fmla="*/ 205 w 287"/>
                <a:gd name="T37" fmla="*/ 3 h 49"/>
                <a:gd name="T38" fmla="*/ 204 w 287"/>
                <a:gd name="T39" fmla="*/ 3 h 49"/>
                <a:gd name="T40" fmla="*/ 147 w 287"/>
                <a:gd name="T41" fmla="*/ 17 h 49"/>
                <a:gd name="T42" fmla="*/ 139 w 287"/>
                <a:gd name="T43" fmla="*/ 21 h 49"/>
                <a:gd name="T44" fmla="*/ 62 w 287"/>
                <a:gd name="T45" fmla="*/ 44 h 49"/>
                <a:gd name="T46" fmla="*/ 4 w 287"/>
                <a:gd name="T47"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7" h="49">
                  <a:moveTo>
                    <a:pt x="4" y="49"/>
                  </a:moveTo>
                  <a:cubicBezTo>
                    <a:pt x="2" y="49"/>
                    <a:pt x="1" y="49"/>
                    <a:pt x="1" y="49"/>
                  </a:cubicBezTo>
                  <a:cubicBezTo>
                    <a:pt x="0" y="49"/>
                    <a:pt x="0" y="48"/>
                    <a:pt x="0" y="47"/>
                  </a:cubicBezTo>
                  <a:cubicBezTo>
                    <a:pt x="0" y="46"/>
                    <a:pt x="1" y="46"/>
                    <a:pt x="1" y="46"/>
                  </a:cubicBezTo>
                  <a:cubicBezTo>
                    <a:pt x="2" y="46"/>
                    <a:pt x="14" y="47"/>
                    <a:pt x="61" y="41"/>
                  </a:cubicBezTo>
                  <a:cubicBezTo>
                    <a:pt x="95" y="37"/>
                    <a:pt x="114" y="29"/>
                    <a:pt x="138" y="18"/>
                  </a:cubicBezTo>
                  <a:cubicBezTo>
                    <a:pt x="145" y="15"/>
                    <a:pt x="145" y="15"/>
                    <a:pt x="145" y="15"/>
                  </a:cubicBezTo>
                  <a:cubicBezTo>
                    <a:pt x="154" y="11"/>
                    <a:pt x="177" y="1"/>
                    <a:pt x="204" y="0"/>
                  </a:cubicBezTo>
                  <a:cubicBezTo>
                    <a:pt x="205" y="0"/>
                    <a:pt x="205" y="0"/>
                    <a:pt x="205" y="0"/>
                  </a:cubicBezTo>
                  <a:cubicBezTo>
                    <a:pt x="217" y="0"/>
                    <a:pt x="229" y="2"/>
                    <a:pt x="240" y="6"/>
                  </a:cubicBezTo>
                  <a:cubicBezTo>
                    <a:pt x="252" y="10"/>
                    <a:pt x="265" y="16"/>
                    <a:pt x="280" y="25"/>
                  </a:cubicBezTo>
                  <a:cubicBezTo>
                    <a:pt x="280" y="25"/>
                    <a:pt x="280" y="25"/>
                    <a:pt x="280" y="25"/>
                  </a:cubicBezTo>
                  <a:cubicBezTo>
                    <a:pt x="286" y="28"/>
                    <a:pt x="287" y="29"/>
                    <a:pt x="287" y="31"/>
                  </a:cubicBezTo>
                  <a:cubicBezTo>
                    <a:pt x="287" y="31"/>
                    <a:pt x="287" y="32"/>
                    <a:pt x="286" y="32"/>
                  </a:cubicBezTo>
                  <a:cubicBezTo>
                    <a:pt x="285" y="32"/>
                    <a:pt x="285" y="32"/>
                    <a:pt x="284" y="31"/>
                  </a:cubicBezTo>
                  <a:cubicBezTo>
                    <a:pt x="284" y="31"/>
                    <a:pt x="283" y="30"/>
                    <a:pt x="279" y="28"/>
                  </a:cubicBezTo>
                  <a:cubicBezTo>
                    <a:pt x="278" y="28"/>
                    <a:pt x="278" y="27"/>
                    <a:pt x="278" y="27"/>
                  </a:cubicBezTo>
                  <a:cubicBezTo>
                    <a:pt x="263" y="18"/>
                    <a:pt x="251" y="12"/>
                    <a:pt x="239" y="9"/>
                  </a:cubicBezTo>
                  <a:cubicBezTo>
                    <a:pt x="228" y="5"/>
                    <a:pt x="217" y="3"/>
                    <a:pt x="205" y="3"/>
                  </a:cubicBezTo>
                  <a:cubicBezTo>
                    <a:pt x="205" y="3"/>
                    <a:pt x="205" y="3"/>
                    <a:pt x="204" y="3"/>
                  </a:cubicBezTo>
                  <a:cubicBezTo>
                    <a:pt x="178" y="3"/>
                    <a:pt x="155" y="14"/>
                    <a:pt x="147" y="17"/>
                  </a:cubicBezTo>
                  <a:cubicBezTo>
                    <a:pt x="139" y="21"/>
                    <a:pt x="139" y="21"/>
                    <a:pt x="139" y="21"/>
                  </a:cubicBezTo>
                  <a:cubicBezTo>
                    <a:pt x="115" y="31"/>
                    <a:pt x="96" y="40"/>
                    <a:pt x="62" y="44"/>
                  </a:cubicBezTo>
                  <a:cubicBezTo>
                    <a:pt x="25" y="48"/>
                    <a:pt x="10" y="49"/>
                    <a:pt x="4" y="4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35" name="Freeform 78"/>
            <p:cNvSpPr>
              <a:spLocks/>
            </p:cNvSpPr>
            <p:nvPr/>
          </p:nvSpPr>
          <p:spPr bwMode="auto">
            <a:xfrm>
              <a:off x="1443531" y="2659078"/>
              <a:ext cx="909638" cy="155575"/>
            </a:xfrm>
            <a:custGeom>
              <a:avLst/>
              <a:gdLst>
                <a:gd name="T0" fmla="*/ 4 w 287"/>
                <a:gd name="T1" fmla="*/ 49 h 49"/>
                <a:gd name="T2" fmla="*/ 1 w 287"/>
                <a:gd name="T3" fmla="*/ 49 h 49"/>
                <a:gd name="T4" fmla="*/ 0 w 287"/>
                <a:gd name="T5" fmla="*/ 47 h 49"/>
                <a:gd name="T6" fmla="*/ 1 w 287"/>
                <a:gd name="T7" fmla="*/ 46 h 49"/>
                <a:gd name="T8" fmla="*/ 61 w 287"/>
                <a:gd name="T9" fmla="*/ 41 h 49"/>
                <a:gd name="T10" fmla="*/ 138 w 287"/>
                <a:gd name="T11" fmla="*/ 18 h 49"/>
                <a:gd name="T12" fmla="*/ 145 w 287"/>
                <a:gd name="T13" fmla="*/ 15 h 49"/>
                <a:gd name="T14" fmla="*/ 204 w 287"/>
                <a:gd name="T15" fmla="*/ 0 h 49"/>
                <a:gd name="T16" fmla="*/ 205 w 287"/>
                <a:gd name="T17" fmla="*/ 0 h 49"/>
                <a:gd name="T18" fmla="*/ 240 w 287"/>
                <a:gd name="T19" fmla="*/ 6 h 49"/>
                <a:gd name="T20" fmla="*/ 280 w 287"/>
                <a:gd name="T21" fmla="*/ 25 h 49"/>
                <a:gd name="T22" fmla="*/ 280 w 287"/>
                <a:gd name="T23" fmla="*/ 25 h 49"/>
                <a:gd name="T24" fmla="*/ 287 w 287"/>
                <a:gd name="T25" fmla="*/ 31 h 49"/>
                <a:gd name="T26" fmla="*/ 286 w 287"/>
                <a:gd name="T27" fmla="*/ 32 h 49"/>
                <a:gd name="T28" fmla="*/ 284 w 287"/>
                <a:gd name="T29" fmla="*/ 31 h 49"/>
                <a:gd name="T30" fmla="*/ 279 w 287"/>
                <a:gd name="T31" fmla="*/ 28 h 49"/>
                <a:gd name="T32" fmla="*/ 278 w 287"/>
                <a:gd name="T33" fmla="*/ 27 h 49"/>
                <a:gd name="T34" fmla="*/ 239 w 287"/>
                <a:gd name="T35" fmla="*/ 9 h 49"/>
                <a:gd name="T36" fmla="*/ 205 w 287"/>
                <a:gd name="T37" fmla="*/ 3 h 49"/>
                <a:gd name="T38" fmla="*/ 204 w 287"/>
                <a:gd name="T39" fmla="*/ 3 h 49"/>
                <a:gd name="T40" fmla="*/ 147 w 287"/>
                <a:gd name="T41" fmla="*/ 17 h 49"/>
                <a:gd name="T42" fmla="*/ 139 w 287"/>
                <a:gd name="T43" fmla="*/ 21 h 49"/>
                <a:gd name="T44" fmla="*/ 62 w 287"/>
                <a:gd name="T45" fmla="*/ 44 h 49"/>
                <a:gd name="T46" fmla="*/ 4 w 287"/>
                <a:gd name="T47"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7" h="49">
                  <a:moveTo>
                    <a:pt x="4" y="49"/>
                  </a:moveTo>
                  <a:cubicBezTo>
                    <a:pt x="2" y="49"/>
                    <a:pt x="1" y="49"/>
                    <a:pt x="1" y="49"/>
                  </a:cubicBezTo>
                  <a:cubicBezTo>
                    <a:pt x="0" y="49"/>
                    <a:pt x="0" y="48"/>
                    <a:pt x="0" y="47"/>
                  </a:cubicBezTo>
                  <a:cubicBezTo>
                    <a:pt x="0" y="46"/>
                    <a:pt x="1" y="46"/>
                    <a:pt x="1" y="46"/>
                  </a:cubicBezTo>
                  <a:cubicBezTo>
                    <a:pt x="2" y="46"/>
                    <a:pt x="14" y="47"/>
                    <a:pt x="61" y="41"/>
                  </a:cubicBezTo>
                  <a:cubicBezTo>
                    <a:pt x="95" y="37"/>
                    <a:pt x="114" y="29"/>
                    <a:pt x="138" y="18"/>
                  </a:cubicBezTo>
                  <a:cubicBezTo>
                    <a:pt x="145" y="15"/>
                    <a:pt x="145" y="15"/>
                    <a:pt x="145" y="15"/>
                  </a:cubicBezTo>
                  <a:cubicBezTo>
                    <a:pt x="154" y="11"/>
                    <a:pt x="177" y="1"/>
                    <a:pt x="204" y="0"/>
                  </a:cubicBezTo>
                  <a:cubicBezTo>
                    <a:pt x="205" y="0"/>
                    <a:pt x="205" y="0"/>
                    <a:pt x="205" y="0"/>
                  </a:cubicBezTo>
                  <a:cubicBezTo>
                    <a:pt x="217" y="0"/>
                    <a:pt x="229" y="2"/>
                    <a:pt x="240" y="6"/>
                  </a:cubicBezTo>
                  <a:cubicBezTo>
                    <a:pt x="252" y="10"/>
                    <a:pt x="265" y="16"/>
                    <a:pt x="280" y="25"/>
                  </a:cubicBezTo>
                  <a:cubicBezTo>
                    <a:pt x="280" y="25"/>
                    <a:pt x="280" y="25"/>
                    <a:pt x="280" y="25"/>
                  </a:cubicBezTo>
                  <a:cubicBezTo>
                    <a:pt x="286" y="28"/>
                    <a:pt x="287" y="29"/>
                    <a:pt x="287" y="31"/>
                  </a:cubicBezTo>
                  <a:cubicBezTo>
                    <a:pt x="287" y="31"/>
                    <a:pt x="287" y="32"/>
                    <a:pt x="286" y="32"/>
                  </a:cubicBezTo>
                  <a:cubicBezTo>
                    <a:pt x="285" y="32"/>
                    <a:pt x="285" y="32"/>
                    <a:pt x="284" y="31"/>
                  </a:cubicBezTo>
                  <a:cubicBezTo>
                    <a:pt x="284" y="31"/>
                    <a:pt x="283" y="30"/>
                    <a:pt x="279" y="28"/>
                  </a:cubicBezTo>
                  <a:cubicBezTo>
                    <a:pt x="278" y="28"/>
                    <a:pt x="278" y="27"/>
                    <a:pt x="278" y="27"/>
                  </a:cubicBezTo>
                  <a:cubicBezTo>
                    <a:pt x="263" y="18"/>
                    <a:pt x="251" y="12"/>
                    <a:pt x="239" y="9"/>
                  </a:cubicBezTo>
                  <a:cubicBezTo>
                    <a:pt x="228" y="5"/>
                    <a:pt x="217" y="3"/>
                    <a:pt x="205" y="3"/>
                  </a:cubicBezTo>
                  <a:cubicBezTo>
                    <a:pt x="205" y="3"/>
                    <a:pt x="205" y="3"/>
                    <a:pt x="204" y="3"/>
                  </a:cubicBezTo>
                  <a:cubicBezTo>
                    <a:pt x="178" y="3"/>
                    <a:pt x="155" y="14"/>
                    <a:pt x="147" y="17"/>
                  </a:cubicBezTo>
                  <a:cubicBezTo>
                    <a:pt x="139" y="21"/>
                    <a:pt x="139" y="21"/>
                    <a:pt x="139" y="21"/>
                  </a:cubicBezTo>
                  <a:cubicBezTo>
                    <a:pt x="115" y="31"/>
                    <a:pt x="96" y="40"/>
                    <a:pt x="62" y="44"/>
                  </a:cubicBezTo>
                  <a:cubicBezTo>
                    <a:pt x="25" y="48"/>
                    <a:pt x="10" y="49"/>
                    <a:pt x="4" y="4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36" name="Freeform 79"/>
            <p:cNvSpPr>
              <a:spLocks/>
            </p:cNvSpPr>
            <p:nvPr/>
          </p:nvSpPr>
          <p:spPr bwMode="auto">
            <a:xfrm>
              <a:off x="1443531" y="2786078"/>
              <a:ext cx="909638" cy="155575"/>
            </a:xfrm>
            <a:custGeom>
              <a:avLst/>
              <a:gdLst>
                <a:gd name="T0" fmla="*/ 4 w 287"/>
                <a:gd name="T1" fmla="*/ 49 h 49"/>
                <a:gd name="T2" fmla="*/ 1 w 287"/>
                <a:gd name="T3" fmla="*/ 49 h 49"/>
                <a:gd name="T4" fmla="*/ 0 w 287"/>
                <a:gd name="T5" fmla="*/ 47 h 49"/>
                <a:gd name="T6" fmla="*/ 1 w 287"/>
                <a:gd name="T7" fmla="*/ 46 h 49"/>
                <a:gd name="T8" fmla="*/ 61 w 287"/>
                <a:gd name="T9" fmla="*/ 41 h 49"/>
                <a:gd name="T10" fmla="*/ 138 w 287"/>
                <a:gd name="T11" fmla="*/ 18 h 49"/>
                <a:gd name="T12" fmla="*/ 145 w 287"/>
                <a:gd name="T13" fmla="*/ 15 h 49"/>
                <a:gd name="T14" fmla="*/ 204 w 287"/>
                <a:gd name="T15" fmla="*/ 0 h 49"/>
                <a:gd name="T16" fmla="*/ 205 w 287"/>
                <a:gd name="T17" fmla="*/ 0 h 49"/>
                <a:gd name="T18" fmla="*/ 240 w 287"/>
                <a:gd name="T19" fmla="*/ 6 h 49"/>
                <a:gd name="T20" fmla="*/ 280 w 287"/>
                <a:gd name="T21" fmla="*/ 25 h 49"/>
                <a:gd name="T22" fmla="*/ 280 w 287"/>
                <a:gd name="T23" fmla="*/ 25 h 49"/>
                <a:gd name="T24" fmla="*/ 287 w 287"/>
                <a:gd name="T25" fmla="*/ 31 h 49"/>
                <a:gd name="T26" fmla="*/ 286 w 287"/>
                <a:gd name="T27" fmla="*/ 32 h 49"/>
                <a:gd name="T28" fmla="*/ 284 w 287"/>
                <a:gd name="T29" fmla="*/ 31 h 49"/>
                <a:gd name="T30" fmla="*/ 279 w 287"/>
                <a:gd name="T31" fmla="*/ 28 h 49"/>
                <a:gd name="T32" fmla="*/ 278 w 287"/>
                <a:gd name="T33" fmla="*/ 27 h 49"/>
                <a:gd name="T34" fmla="*/ 239 w 287"/>
                <a:gd name="T35" fmla="*/ 9 h 49"/>
                <a:gd name="T36" fmla="*/ 205 w 287"/>
                <a:gd name="T37" fmla="*/ 3 h 49"/>
                <a:gd name="T38" fmla="*/ 204 w 287"/>
                <a:gd name="T39" fmla="*/ 3 h 49"/>
                <a:gd name="T40" fmla="*/ 147 w 287"/>
                <a:gd name="T41" fmla="*/ 17 h 49"/>
                <a:gd name="T42" fmla="*/ 139 w 287"/>
                <a:gd name="T43" fmla="*/ 21 h 49"/>
                <a:gd name="T44" fmla="*/ 62 w 287"/>
                <a:gd name="T45" fmla="*/ 44 h 49"/>
                <a:gd name="T46" fmla="*/ 4 w 287"/>
                <a:gd name="T47"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7" h="49">
                  <a:moveTo>
                    <a:pt x="4" y="49"/>
                  </a:moveTo>
                  <a:cubicBezTo>
                    <a:pt x="2" y="49"/>
                    <a:pt x="1" y="49"/>
                    <a:pt x="1" y="49"/>
                  </a:cubicBezTo>
                  <a:cubicBezTo>
                    <a:pt x="0" y="49"/>
                    <a:pt x="0" y="48"/>
                    <a:pt x="0" y="47"/>
                  </a:cubicBezTo>
                  <a:cubicBezTo>
                    <a:pt x="0" y="46"/>
                    <a:pt x="1" y="46"/>
                    <a:pt x="1" y="46"/>
                  </a:cubicBezTo>
                  <a:cubicBezTo>
                    <a:pt x="2" y="46"/>
                    <a:pt x="14" y="47"/>
                    <a:pt x="61" y="41"/>
                  </a:cubicBezTo>
                  <a:cubicBezTo>
                    <a:pt x="95" y="37"/>
                    <a:pt x="114" y="29"/>
                    <a:pt x="138" y="18"/>
                  </a:cubicBezTo>
                  <a:cubicBezTo>
                    <a:pt x="145" y="15"/>
                    <a:pt x="145" y="15"/>
                    <a:pt x="145" y="15"/>
                  </a:cubicBezTo>
                  <a:cubicBezTo>
                    <a:pt x="154" y="11"/>
                    <a:pt x="177" y="1"/>
                    <a:pt x="204" y="0"/>
                  </a:cubicBezTo>
                  <a:cubicBezTo>
                    <a:pt x="205" y="0"/>
                    <a:pt x="205" y="0"/>
                    <a:pt x="205" y="0"/>
                  </a:cubicBezTo>
                  <a:cubicBezTo>
                    <a:pt x="217" y="0"/>
                    <a:pt x="229" y="2"/>
                    <a:pt x="240" y="6"/>
                  </a:cubicBezTo>
                  <a:cubicBezTo>
                    <a:pt x="252" y="10"/>
                    <a:pt x="265" y="16"/>
                    <a:pt x="280" y="25"/>
                  </a:cubicBezTo>
                  <a:cubicBezTo>
                    <a:pt x="280" y="25"/>
                    <a:pt x="280" y="25"/>
                    <a:pt x="280" y="25"/>
                  </a:cubicBezTo>
                  <a:cubicBezTo>
                    <a:pt x="286" y="28"/>
                    <a:pt x="287" y="29"/>
                    <a:pt x="287" y="31"/>
                  </a:cubicBezTo>
                  <a:cubicBezTo>
                    <a:pt x="287" y="31"/>
                    <a:pt x="287" y="32"/>
                    <a:pt x="286" y="32"/>
                  </a:cubicBezTo>
                  <a:cubicBezTo>
                    <a:pt x="285" y="32"/>
                    <a:pt x="285" y="32"/>
                    <a:pt x="284" y="31"/>
                  </a:cubicBezTo>
                  <a:cubicBezTo>
                    <a:pt x="284" y="31"/>
                    <a:pt x="283" y="30"/>
                    <a:pt x="279" y="28"/>
                  </a:cubicBezTo>
                  <a:cubicBezTo>
                    <a:pt x="278" y="28"/>
                    <a:pt x="278" y="27"/>
                    <a:pt x="278" y="27"/>
                  </a:cubicBezTo>
                  <a:cubicBezTo>
                    <a:pt x="263" y="18"/>
                    <a:pt x="251" y="12"/>
                    <a:pt x="239" y="9"/>
                  </a:cubicBezTo>
                  <a:cubicBezTo>
                    <a:pt x="228" y="5"/>
                    <a:pt x="217" y="3"/>
                    <a:pt x="205" y="3"/>
                  </a:cubicBezTo>
                  <a:cubicBezTo>
                    <a:pt x="205" y="3"/>
                    <a:pt x="205" y="3"/>
                    <a:pt x="204" y="3"/>
                  </a:cubicBezTo>
                  <a:cubicBezTo>
                    <a:pt x="178" y="3"/>
                    <a:pt x="155" y="14"/>
                    <a:pt x="147" y="17"/>
                  </a:cubicBezTo>
                  <a:cubicBezTo>
                    <a:pt x="139" y="21"/>
                    <a:pt x="139" y="21"/>
                    <a:pt x="139" y="21"/>
                  </a:cubicBezTo>
                  <a:cubicBezTo>
                    <a:pt x="115" y="31"/>
                    <a:pt x="96" y="40"/>
                    <a:pt x="62" y="44"/>
                  </a:cubicBezTo>
                  <a:cubicBezTo>
                    <a:pt x="25" y="48"/>
                    <a:pt x="10" y="49"/>
                    <a:pt x="4" y="4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37" name="Freeform 80"/>
            <p:cNvSpPr>
              <a:spLocks/>
            </p:cNvSpPr>
            <p:nvPr/>
          </p:nvSpPr>
          <p:spPr bwMode="auto">
            <a:xfrm>
              <a:off x="1443531" y="2913078"/>
              <a:ext cx="909638" cy="155575"/>
            </a:xfrm>
            <a:custGeom>
              <a:avLst/>
              <a:gdLst>
                <a:gd name="T0" fmla="*/ 4 w 287"/>
                <a:gd name="T1" fmla="*/ 49 h 49"/>
                <a:gd name="T2" fmla="*/ 1 w 287"/>
                <a:gd name="T3" fmla="*/ 49 h 49"/>
                <a:gd name="T4" fmla="*/ 0 w 287"/>
                <a:gd name="T5" fmla="*/ 47 h 49"/>
                <a:gd name="T6" fmla="*/ 1 w 287"/>
                <a:gd name="T7" fmla="*/ 46 h 49"/>
                <a:gd name="T8" fmla="*/ 61 w 287"/>
                <a:gd name="T9" fmla="*/ 41 h 49"/>
                <a:gd name="T10" fmla="*/ 138 w 287"/>
                <a:gd name="T11" fmla="*/ 18 h 49"/>
                <a:gd name="T12" fmla="*/ 145 w 287"/>
                <a:gd name="T13" fmla="*/ 15 h 49"/>
                <a:gd name="T14" fmla="*/ 204 w 287"/>
                <a:gd name="T15" fmla="*/ 0 h 49"/>
                <a:gd name="T16" fmla="*/ 205 w 287"/>
                <a:gd name="T17" fmla="*/ 0 h 49"/>
                <a:gd name="T18" fmla="*/ 240 w 287"/>
                <a:gd name="T19" fmla="*/ 6 h 49"/>
                <a:gd name="T20" fmla="*/ 280 w 287"/>
                <a:gd name="T21" fmla="*/ 25 h 49"/>
                <a:gd name="T22" fmla="*/ 280 w 287"/>
                <a:gd name="T23" fmla="*/ 25 h 49"/>
                <a:gd name="T24" fmla="*/ 287 w 287"/>
                <a:gd name="T25" fmla="*/ 31 h 49"/>
                <a:gd name="T26" fmla="*/ 286 w 287"/>
                <a:gd name="T27" fmla="*/ 32 h 49"/>
                <a:gd name="T28" fmla="*/ 284 w 287"/>
                <a:gd name="T29" fmla="*/ 31 h 49"/>
                <a:gd name="T30" fmla="*/ 279 w 287"/>
                <a:gd name="T31" fmla="*/ 28 h 49"/>
                <a:gd name="T32" fmla="*/ 278 w 287"/>
                <a:gd name="T33" fmla="*/ 27 h 49"/>
                <a:gd name="T34" fmla="*/ 239 w 287"/>
                <a:gd name="T35" fmla="*/ 9 h 49"/>
                <a:gd name="T36" fmla="*/ 205 w 287"/>
                <a:gd name="T37" fmla="*/ 3 h 49"/>
                <a:gd name="T38" fmla="*/ 204 w 287"/>
                <a:gd name="T39" fmla="*/ 3 h 49"/>
                <a:gd name="T40" fmla="*/ 147 w 287"/>
                <a:gd name="T41" fmla="*/ 17 h 49"/>
                <a:gd name="T42" fmla="*/ 139 w 287"/>
                <a:gd name="T43" fmla="*/ 21 h 49"/>
                <a:gd name="T44" fmla="*/ 62 w 287"/>
                <a:gd name="T45" fmla="*/ 44 h 49"/>
                <a:gd name="T46" fmla="*/ 4 w 287"/>
                <a:gd name="T47"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7" h="49">
                  <a:moveTo>
                    <a:pt x="4" y="49"/>
                  </a:moveTo>
                  <a:cubicBezTo>
                    <a:pt x="2" y="49"/>
                    <a:pt x="1" y="49"/>
                    <a:pt x="1" y="49"/>
                  </a:cubicBezTo>
                  <a:cubicBezTo>
                    <a:pt x="0" y="49"/>
                    <a:pt x="0" y="48"/>
                    <a:pt x="0" y="47"/>
                  </a:cubicBezTo>
                  <a:cubicBezTo>
                    <a:pt x="0" y="46"/>
                    <a:pt x="1" y="46"/>
                    <a:pt x="1" y="46"/>
                  </a:cubicBezTo>
                  <a:cubicBezTo>
                    <a:pt x="2" y="46"/>
                    <a:pt x="14" y="47"/>
                    <a:pt x="61" y="41"/>
                  </a:cubicBezTo>
                  <a:cubicBezTo>
                    <a:pt x="95" y="37"/>
                    <a:pt x="114" y="29"/>
                    <a:pt x="138" y="18"/>
                  </a:cubicBezTo>
                  <a:cubicBezTo>
                    <a:pt x="145" y="15"/>
                    <a:pt x="145" y="15"/>
                    <a:pt x="145" y="15"/>
                  </a:cubicBezTo>
                  <a:cubicBezTo>
                    <a:pt x="154" y="11"/>
                    <a:pt x="177" y="1"/>
                    <a:pt x="204" y="0"/>
                  </a:cubicBezTo>
                  <a:cubicBezTo>
                    <a:pt x="205" y="0"/>
                    <a:pt x="205" y="0"/>
                    <a:pt x="205" y="0"/>
                  </a:cubicBezTo>
                  <a:cubicBezTo>
                    <a:pt x="217" y="0"/>
                    <a:pt x="229" y="2"/>
                    <a:pt x="240" y="6"/>
                  </a:cubicBezTo>
                  <a:cubicBezTo>
                    <a:pt x="252" y="10"/>
                    <a:pt x="265" y="16"/>
                    <a:pt x="280" y="25"/>
                  </a:cubicBezTo>
                  <a:cubicBezTo>
                    <a:pt x="280" y="25"/>
                    <a:pt x="280" y="25"/>
                    <a:pt x="280" y="25"/>
                  </a:cubicBezTo>
                  <a:cubicBezTo>
                    <a:pt x="286" y="28"/>
                    <a:pt x="287" y="29"/>
                    <a:pt x="287" y="31"/>
                  </a:cubicBezTo>
                  <a:cubicBezTo>
                    <a:pt x="287" y="31"/>
                    <a:pt x="287" y="32"/>
                    <a:pt x="286" y="32"/>
                  </a:cubicBezTo>
                  <a:cubicBezTo>
                    <a:pt x="285" y="32"/>
                    <a:pt x="285" y="32"/>
                    <a:pt x="284" y="31"/>
                  </a:cubicBezTo>
                  <a:cubicBezTo>
                    <a:pt x="284" y="31"/>
                    <a:pt x="283" y="30"/>
                    <a:pt x="279" y="28"/>
                  </a:cubicBezTo>
                  <a:cubicBezTo>
                    <a:pt x="278" y="28"/>
                    <a:pt x="278" y="27"/>
                    <a:pt x="278" y="27"/>
                  </a:cubicBezTo>
                  <a:cubicBezTo>
                    <a:pt x="263" y="18"/>
                    <a:pt x="251" y="12"/>
                    <a:pt x="239" y="9"/>
                  </a:cubicBezTo>
                  <a:cubicBezTo>
                    <a:pt x="228" y="5"/>
                    <a:pt x="217" y="3"/>
                    <a:pt x="205" y="3"/>
                  </a:cubicBezTo>
                  <a:cubicBezTo>
                    <a:pt x="205" y="3"/>
                    <a:pt x="205" y="3"/>
                    <a:pt x="204" y="3"/>
                  </a:cubicBezTo>
                  <a:cubicBezTo>
                    <a:pt x="178" y="3"/>
                    <a:pt x="155" y="14"/>
                    <a:pt x="147" y="17"/>
                  </a:cubicBezTo>
                  <a:cubicBezTo>
                    <a:pt x="139" y="21"/>
                    <a:pt x="139" y="21"/>
                    <a:pt x="139" y="21"/>
                  </a:cubicBezTo>
                  <a:cubicBezTo>
                    <a:pt x="115" y="31"/>
                    <a:pt x="96" y="40"/>
                    <a:pt x="62" y="44"/>
                  </a:cubicBezTo>
                  <a:cubicBezTo>
                    <a:pt x="25" y="48"/>
                    <a:pt x="10" y="49"/>
                    <a:pt x="4" y="4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38" name="Freeform 81"/>
            <p:cNvSpPr>
              <a:spLocks/>
            </p:cNvSpPr>
            <p:nvPr/>
          </p:nvSpPr>
          <p:spPr bwMode="auto">
            <a:xfrm>
              <a:off x="1443531" y="3040078"/>
              <a:ext cx="909638" cy="155575"/>
            </a:xfrm>
            <a:custGeom>
              <a:avLst/>
              <a:gdLst>
                <a:gd name="T0" fmla="*/ 4 w 287"/>
                <a:gd name="T1" fmla="*/ 49 h 49"/>
                <a:gd name="T2" fmla="*/ 1 w 287"/>
                <a:gd name="T3" fmla="*/ 49 h 49"/>
                <a:gd name="T4" fmla="*/ 0 w 287"/>
                <a:gd name="T5" fmla="*/ 47 h 49"/>
                <a:gd name="T6" fmla="*/ 1 w 287"/>
                <a:gd name="T7" fmla="*/ 46 h 49"/>
                <a:gd name="T8" fmla="*/ 61 w 287"/>
                <a:gd name="T9" fmla="*/ 41 h 49"/>
                <a:gd name="T10" fmla="*/ 138 w 287"/>
                <a:gd name="T11" fmla="*/ 18 h 49"/>
                <a:gd name="T12" fmla="*/ 145 w 287"/>
                <a:gd name="T13" fmla="*/ 15 h 49"/>
                <a:gd name="T14" fmla="*/ 204 w 287"/>
                <a:gd name="T15" fmla="*/ 0 h 49"/>
                <a:gd name="T16" fmla="*/ 205 w 287"/>
                <a:gd name="T17" fmla="*/ 0 h 49"/>
                <a:gd name="T18" fmla="*/ 240 w 287"/>
                <a:gd name="T19" fmla="*/ 6 h 49"/>
                <a:gd name="T20" fmla="*/ 280 w 287"/>
                <a:gd name="T21" fmla="*/ 25 h 49"/>
                <a:gd name="T22" fmla="*/ 280 w 287"/>
                <a:gd name="T23" fmla="*/ 25 h 49"/>
                <a:gd name="T24" fmla="*/ 287 w 287"/>
                <a:gd name="T25" fmla="*/ 31 h 49"/>
                <a:gd name="T26" fmla="*/ 286 w 287"/>
                <a:gd name="T27" fmla="*/ 32 h 49"/>
                <a:gd name="T28" fmla="*/ 284 w 287"/>
                <a:gd name="T29" fmla="*/ 31 h 49"/>
                <a:gd name="T30" fmla="*/ 279 w 287"/>
                <a:gd name="T31" fmla="*/ 28 h 49"/>
                <a:gd name="T32" fmla="*/ 278 w 287"/>
                <a:gd name="T33" fmla="*/ 27 h 49"/>
                <a:gd name="T34" fmla="*/ 239 w 287"/>
                <a:gd name="T35" fmla="*/ 9 h 49"/>
                <a:gd name="T36" fmla="*/ 205 w 287"/>
                <a:gd name="T37" fmla="*/ 3 h 49"/>
                <a:gd name="T38" fmla="*/ 204 w 287"/>
                <a:gd name="T39" fmla="*/ 3 h 49"/>
                <a:gd name="T40" fmla="*/ 147 w 287"/>
                <a:gd name="T41" fmla="*/ 17 h 49"/>
                <a:gd name="T42" fmla="*/ 139 w 287"/>
                <a:gd name="T43" fmla="*/ 21 h 49"/>
                <a:gd name="T44" fmla="*/ 62 w 287"/>
                <a:gd name="T45" fmla="*/ 44 h 49"/>
                <a:gd name="T46" fmla="*/ 4 w 287"/>
                <a:gd name="T47"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7" h="49">
                  <a:moveTo>
                    <a:pt x="4" y="49"/>
                  </a:moveTo>
                  <a:cubicBezTo>
                    <a:pt x="2" y="49"/>
                    <a:pt x="1" y="49"/>
                    <a:pt x="1" y="49"/>
                  </a:cubicBezTo>
                  <a:cubicBezTo>
                    <a:pt x="0" y="49"/>
                    <a:pt x="0" y="48"/>
                    <a:pt x="0" y="47"/>
                  </a:cubicBezTo>
                  <a:cubicBezTo>
                    <a:pt x="0" y="46"/>
                    <a:pt x="1" y="46"/>
                    <a:pt x="1" y="46"/>
                  </a:cubicBezTo>
                  <a:cubicBezTo>
                    <a:pt x="2" y="46"/>
                    <a:pt x="14" y="47"/>
                    <a:pt x="61" y="41"/>
                  </a:cubicBezTo>
                  <a:cubicBezTo>
                    <a:pt x="95" y="37"/>
                    <a:pt x="114" y="29"/>
                    <a:pt x="138" y="18"/>
                  </a:cubicBezTo>
                  <a:cubicBezTo>
                    <a:pt x="145" y="15"/>
                    <a:pt x="145" y="15"/>
                    <a:pt x="145" y="15"/>
                  </a:cubicBezTo>
                  <a:cubicBezTo>
                    <a:pt x="154" y="11"/>
                    <a:pt x="177" y="1"/>
                    <a:pt x="204" y="0"/>
                  </a:cubicBezTo>
                  <a:cubicBezTo>
                    <a:pt x="205" y="0"/>
                    <a:pt x="205" y="0"/>
                    <a:pt x="205" y="0"/>
                  </a:cubicBezTo>
                  <a:cubicBezTo>
                    <a:pt x="217" y="0"/>
                    <a:pt x="229" y="2"/>
                    <a:pt x="240" y="6"/>
                  </a:cubicBezTo>
                  <a:cubicBezTo>
                    <a:pt x="252" y="10"/>
                    <a:pt x="265" y="16"/>
                    <a:pt x="280" y="25"/>
                  </a:cubicBezTo>
                  <a:cubicBezTo>
                    <a:pt x="280" y="25"/>
                    <a:pt x="280" y="25"/>
                    <a:pt x="280" y="25"/>
                  </a:cubicBezTo>
                  <a:cubicBezTo>
                    <a:pt x="286" y="28"/>
                    <a:pt x="287" y="29"/>
                    <a:pt x="287" y="31"/>
                  </a:cubicBezTo>
                  <a:cubicBezTo>
                    <a:pt x="287" y="31"/>
                    <a:pt x="287" y="32"/>
                    <a:pt x="286" y="32"/>
                  </a:cubicBezTo>
                  <a:cubicBezTo>
                    <a:pt x="285" y="32"/>
                    <a:pt x="285" y="32"/>
                    <a:pt x="284" y="31"/>
                  </a:cubicBezTo>
                  <a:cubicBezTo>
                    <a:pt x="284" y="31"/>
                    <a:pt x="283" y="30"/>
                    <a:pt x="279" y="28"/>
                  </a:cubicBezTo>
                  <a:cubicBezTo>
                    <a:pt x="278" y="28"/>
                    <a:pt x="278" y="27"/>
                    <a:pt x="278" y="27"/>
                  </a:cubicBezTo>
                  <a:cubicBezTo>
                    <a:pt x="263" y="18"/>
                    <a:pt x="251" y="12"/>
                    <a:pt x="239" y="9"/>
                  </a:cubicBezTo>
                  <a:cubicBezTo>
                    <a:pt x="228" y="5"/>
                    <a:pt x="217" y="3"/>
                    <a:pt x="205" y="3"/>
                  </a:cubicBezTo>
                  <a:cubicBezTo>
                    <a:pt x="205" y="3"/>
                    <a:pt x="205" y="3"/>
                    <a:pt x="204" y="3"/>
                  </a:cubicBezTo>
                  <a:cubicBezTo>
                    <a:pt x="178" y="3"/>
                    <a:pt x="155" y="14"/>
                    <a:pt x="147" y="17"/>
                  </a:cubicBezTo>
                  <a:cubicBezTo>
                    <a:pt x="139" y="21"/>
                    <a:pt x="139" y="21"/>
                    <a:pt x="139" y="21"/>
                  </a:cubicBezTo>
                  <a:cubicBezTo>
                    <a:pt x="115" y="31"/>
                    <a:pt x="96" y="40"/>
                    <a:pt x="62" y="44"/>
                  </a:cubicBezTo>
                  <a:cubicBezTo>
                    <a:pt x="25" y="48"/>
                    <a:pt x="10" y="49"/>
                    <a:pt x="4" y="4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39" name="Freeform 82"/>
            <p:cNvSpPr>
              <a:spLocks/>
            </p:cNvSpPr>
            <p:nvPr/>
          </p:nvSpPr>
          <p:spPr bwMode="auto">
            <a:xfrm>
              <a:off x="2648444" y="2024078"/>
              <a:ext cx="911225" cy="155575"/>
            </a:xfrm>
            <a:custGeom>
              <a:avLst/>
              <a:gdLst>
                <a:gd name="T0" fmla="*/ 283 w 287"/>
                <a:gd name="T1" fmla="*/ 49 h 49"/>
                <a:gd name="T2" fmla="*/ 225 w 287"/>
                <a:gd name="T3" fmla="*/ 44 h 49"/>
                <a:gd name="T4" fmla="*/ 148 w 287"/>
                <a:gd name="T5" fmla="*/ 21 h 49"/>
                <a:gd name="T6" fmla="*/ 141 w 287"/>
                <a:gd name="T7" fmla="*/ 17 h 49"/>
                <a:gd name="T8" fmla="*/ 83 w 287"/>
                <a:gd name="T9" fmla="*/ 3 h 49"/>
                <a:gd name="T10" fmla="*/ 82 w 287"/>
                <a:gd name="T11" fmla="*/ 3 h 49"/>
                <a:gd name="T12" fmla="*/ 48 w 287"/>
                <a:gd name="T13" fmla="*/ 9 h 49"/>
                <a:gd name="T14" fmla="*/ 9 w 287"/>
                <a:gd name="T15" fmla="*/ 27 h 49"/>
                <a:gd name="T16" fmla="*/ 8 w 287"/>
                <a:gd name="T17" fmla="*/ 28 h 49"/>
                <a:gd name="T18" fmla="*/ 3 w 287"/>
                <a:gd name="T19" fmla="*/ 31 h 49"/>
                <a:gd name="T20" fmla="*/ 1 w 287"/>
                <a:gd name="T21" fmla="*/ 32 h 49"/>
                <a:gd name="T22" fmla="*/ 0 w 287"/>
                <a:gd name="T23" fmla="*/ 31 h 49"/>
                <a:gd name="T24" fmla="*/ 7 w 287"/>
                <a:gd name="T25" fmla="*/ 25 h 49"/>
                <a:gd name="T26" fmla="*/ 8 w 287"/>
                <a:gd name="T27" fmla="*/ 25 h 49"/>
                <a:gd name="T28" fmla="*/ 47 w 287"/>
                <a:gd name="T29" fmla="*/ 6 h 49"/>
                <a:gd name="T30" fmla="*/ 83 w 287"/>
                <a:gd name="T31" fmla="*/ 0 h 49"/>
                <a:gd name="T32" fmla="*/ 142 w 287"/>
                <a:gd name="T33" fmla="*/ 15 h 49"/>
                <a:gd name="T34" fmla="*/ 149 w 287"/>
                <a:gd name="T35" fmla="*/ 18 h 49"/>
                <a:gd name="T36" fmla="*/ 226 w 287"/>
                <a:gd name="T37" fmla="*/ 41 h 49"/>
                <a:gd name="T38" fmla="*/ 286 w 287"/>
                <a:gd name="T39" fmla="*/ 46 h 49"/>
                <a:gd name="T40" fmla="*/ 287 w 287"/>
                <a:gd name="T41" fmla="*/ 47 h 49"/>
                <a:gd name="T42" fmla="*/ 286 w 287"/>
                <a:gd name="T43" fmla="*/ 49 h 49"/>
                <a:gd name="T44" fmla="*/ 283 w 287"/>
                <a:gd name="T45"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7" h="49">
                  <a:moveTo>
                    <a:pt x="283" y="49"/>
                  </a:moveTo>
                  <a:cubicBezTo>
                    <a:pt x="278" y="49"/>
                    <a:pt x="262" y="48"/>
                    <a:pt x="225" y="44"/>
                  </a:cubicBezTo>
                  <a:cubicBezTo>
                    <a:pt x="191" y="40"/>
                    <a:pt x="172" y="31"/>
                    <a:pt x="148" y="21"/>
                  </a:cubicBezTo>
                  <a:cubicBezTo>
                    <a:pt x="141" y="17"/>
                    <a:pt x="141" y="17"/>
                    <a:pt x="141" y="17"/>
                  </a:cubicBezTo>
                  <a:cubicBezTo>
                    <a:pt x="132" y="14"/>
                    <a:pt x="109" y="3"/>
                    <a:pt x="83" y="3"/>
                  </a:cubicBezTo>
                  <a:cubicBezTo>
                    <a:pt x="82" y="3"/>
                    <a:pt x="82" y="3"/>
                    <a:pt x="82" y="3"/>
                  </a:cubicBezTo>
                  <a:cubicBezTo>
                    <a:pt x="70" y="3"/>
                    <a:pt x="59" y="5"/>
                    <a:pt x="48" y="9"/>
                  </a:cubicBezTo>
                  <a:cubicBezTo>
                    <a:pt x="36" y="12"/>
                    <a:pt x="24" y="18"/>
                    <a:pt x="9" y="27"/>
                  </a:cubicBezTo>
                  <a:cubicBezTo>
                    <a:pt x="9" y="27"/>
                    <a:pt x="9" y="28"/>
                    <a:pt x="8" y="28"/>
                  </a:cubicBezTo>
                  <a:cubicBezTo>
                    <a:pt x="4" y="30"/>
                    <a:pt x="3" y="31"/>
                    <a:pt x="3" y="31"/>
                  </a:cubicBezTo>
                  <a:cubicBezTo>
                    <a:pt x="3" y="32"/>
                    <a:pt x="2" y="32"/>
                    <a:pt x="1" y="32"/>
                  </a:cubicBezTo>
                  <a:cubicBezTo>
                    <a:pt x="1" y="32"/>
                    <a:pt x="0" y="31"/>
                    <a:pt x="0" y="31"/>
                  </a:cubicBezTo>
                  <a:cubicBezTo>
                    <a:pt x="0" y="29"/>
                    <a:pt x="1" y="28"/>
                    <a:pt x="7" y="25"/>
                  </a:cubicBezTo>
                  <a:cubicBezTo>
                    <a:pt x="7" y="25"/>
                    <a:pt x="7" y="25"/>
                    <a:pt x="8" y="25"/>
                  </a:cubicBezTo>
                  <a:cubicBezTo>
                    <a:pt x="22" y="16"/>
                    <a:pt x="35" y="10"/>
                    <a:pt x="47" y="6"/>
                  </a:cubicBezTo>
                  <a:cubicBezTo>
                    <a:pt x="58" y="2"/>
                    <a:pt x="70" y="0"/>
                    <a:pt x="83" y="0"/>
                  </a:cubicBezTo>
                  <a:cubicBezTo>
                    <a:pt x="110" y="1"/>
                    <a:pt x="133" y="11"/>
                    <a:pt x="142" y="15"/>
                  </a:cubicBezTo>
                  <a:cubicBezTo>
                    <a:pt x="149" y="18"/>
                    <a:pt x="149" y="18"/>
                    <a:pt x="149" y="18"/>
                  </a:cubicBezTo>
                  <a:cubicBezTo>
                    <a:pt x="173" y="29"/>
                    <a:pt x="192" y="37"/>
                    <a:pt x="226" y="41"/>
                  </a:cubicBezTo>
                  <a:cubicBezTo>
                    <a:pt x="273" y="47"/>
                    <a:pt x="286" y="46"/>
                    <a:pt x="286" y="46"/>
                  </a:cubicBezTo>
                  <a:cubicBezTo>
                    <a:pt x="286" y="46"/>
                    <a:pt x="287" y="46"/>
                    <a:pt x="287" y="47"/>
                  </a:cubicBezTo>
                  <a:cubicBezTo>
                    <a:pt x="287" y="48"/>
                    <a:pt x="287" y="49"/>
                    <a:pt x="286" y="49"/>
                  </a:cubicBezTo>
                  <a:cubicBezTo>
                    <a:pt x="286" y="49"/>
                    <a:pt x="285" y="49"/>
                    <a:pt x="283" y="4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40" name="Freeform 83"/>
            <p:cNvSpPr>
              <a:spLocks/>
            </p:cNvSpPr>
            <p:nvPr/>
          </p:nvSpPr>
          <p:spPr bwMode="auto">
            <a:xfrm>
              <a:off x="2648444" y="2151078"/>
              <a:ext cx="911225" cy="155575"/>
            </a:xfrm>
            <a:custGeom>
              <a:avLst/>
              <a:gdLst>
                <a:gd name="T0" fmla="*/ 283 w 287"/>
                <a:gd name="T1" fmla="*/ 49 h 49"/>
                <a:gd name="T2" fmla="*/ 225 w 287"/>
                <a:gd name="T3" fmla="*/ 44 h 49"/>
                <a:gd name="T4" fmla="*/ 148 w 287"/>
                <a:gd name="T5" fmla="*/ 21 h 49"/>
                <a:gd name="T6" fmla="*/ 141 w 287"/>
                <a:gd name="T7" fmla="*/ 17 h 49"/>
                <a:gd name="T8" fmla="*/ 83 w 287"/>
                <a:gd name="T9" fmla="*/ 3 h 49"/>
                <a:gd name="T10" fmla="*/ 48 w 287"/>
                <a:gd name="T11" fmla="*/ 9 h 49"/>
                <a:gd name="T12" fmla="*/ 9 w 287"/>
                <a:gd name="T13" fmla="*/ 27 h 49"/>
                <a:gd name="T14" fmla="*/ 8 w 287"/>
                <a:gd name="T15" fmla="*/ 28 h 49"/>
                <a:gd name="T16" fmla="*/ 3 w 287"/>
                <a:gd name="T17" fmla="*/ 31 h 49"/>
                <a:gd name="T18" fmla="*/ 1 w 287"/>
                <a:gd name="T19" fmla="*/ 32 h 49"/>
                <a:gd name="T20" fmla="*/ 0 w 287"/>
                <a:gd name="T21" fmla="*/ 31 h 49"/>
                <a:gd name="T22" fmla="*/ 7 w 287"/>
                <a:gd name="T23" fmla="*/ 25 h 49"/>
                <a:gd name="T24" fmla="*/ 8 w 287"/>
                <a:gd name="T25" fmla="*/ 25 h 49"/>
                <a:gd name="T26" fmla="*/ 47 w 287"/>
                <a:gd name="T27" fmla="*/ 6 h 49"/>
                <a:gd name="T28" fmla="*/ 83 w 287"/>
                <a:gd name="T29" fmla="*/ 0 h 49"/>
                <a:gd name="T30" fmla="*/ 142 w 287"/>
                <a:gd name="T31" fmla="*/ 15 h 49"/>
                <a:gd name="T32" fmla="*/ 149 w 287"/>
                <a:gd name="T33" fmla="*/ 18 h 49"/>
                <a:gd name="T34" fmla="*/ 226 w 287"/>
                <a:gd name="T35" fmla="*/ 41 h 49"/>
                <a:gd name="T36" fmla="*/ 286 w 287"/>
                <a:gd name="T37" fmla="*/ 46 h 49"/>
                <a:gd name="T38" fmla="*/ 287 w 287"/>
                <a:gd name="T39" fmla="*/ 47 h 49"/>
                <a:gd name="T40" fmla="*/ 286 w 287"/>
                <a:gd name="T41" fmla="*/ 49 h 49"/>
                <a:gd name="T42" fmla="*/ 283 w 287"/>
                <a:gd name="T43"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87" h="49">
                  <a:moveTo>
                    <a:pt x="283" y="49"/>
                  </a:moveTo>
                  <a:cubicBezTo>
                    <a:pt x="278" y="49"/>
                    <a:pt x="262" y="48"/>
                    <a:pt x="225" y="44"/>
                  </a:cubicBezTo>
                  <a:cubicBezTo>
                    <a:pt x="191" y="40"/>
                    <a:pt x="172" y="31"/>
                    <a:pt x="148" y="21"/>
                  </a:cubicBezTo>
                  <a:cubicBezTo>
                    <a:pt x="141" y="17"/>
                    <a:pt x="141" y="17"/>
                    <a:pt x="141" y="17"/>
                  </a:cubicBezTo>
                  <a:cubicBezTo>
                    <a:pt x="132" y="14"/>
                    <a:pt x="109" y="3"/>
                    <a:pt x="83" y="3"/>
                  </a:cubicBezTo>
                  <a:cubicBezTo>
                    <a:pt x="71" y="3"/>
                    <a:pt x="59" y="5"/>
                    <a:pt x="48" y="9"/>
                  </a:cubicBezTo>
                  <a:cubicBezTo>
                    <a:pt x="36" y="12"/>
                    <a:pt x="24" y="18"/>
                    <a:pt x="9" y="27"/>
                  </a:cubicBezTo>
                  <a:cubicBezTo>
                    <a:pt x="9" y="27"/>
                    <a:pt x="9" y="28"/>
                    <a:pt x="8" y="28"/>
                  </a:cubicBezTo>
                  <a:cubicBezTo>
                    <a:pt x="4" y="30"/>
                    <a:pt x="3" y="31"/>
                    <a:pt x="3" y="31"/>
                  </a:cubicBezTo>
                  <a:cubicBezTo>
                    <a:pt x="3" y="32"/>
                    <a:pt x="2" y="32"/>
                    <a:pt x="1" y="32"/>
                  </a:cubicBezTo>
                  <a:cubicBezTo>
                    <a:pt x="1" y="32"/>
                    <a:pt x="0" y="31"/>
                    <a:pt x="0" y="31"/>
                  </a:cubicBezTo>
                  <a:cubicBezTo>
                    <a:pt x="0" y="29"/>
                    <a:pt x="1" y="28"/>
                    <a:pt x="7" y="25"/>
                  </a:cubicBezTo>
                  <a:cubicBezTo>
                    <a:pt x="7" y="25"/>
                    <a:pt x="7" y="25"/>
                    <a:pt x="8" y="25"/>
                  </a:cubicBezTo>
                  <a:cubicBezTo>
                    <a:pt x="22" y="16"/>
                    <a:pt x="35" y="10"/>
                    <a:pt x="47" y="6"/>
                  </a:cubicBezTo>
                  <a:cubicBezTo>
                    <a:pt x="58" y="2"/>
                    <a:pt x="70" y="1"/>
                    <a:pt x="83" y="0"/>
                  </a:cubicBezTo>
                  <a:cubicBezTo>
                    <a:pt x="110" y="1"/>
                    <a:pt x="133" y="11"/>
                    <a:pt x="142" y="15"/>
                  </a:cubicBezTo>
                  <a:cubicBezTo>
                    <a:pt x="149" y="18"/>
                    <a:pt x="149" y="18"/>
                    <a:pt x="149" y="18"/>
                  </a:cubicBezTo>
                  <a:cubicBezTo>
                    <a:pt x="173" y="29"/>
                    <a:pt x="192" y="37"/>
                    <a:pt x="226" y="41"/>
                  </a:cubicBezTo>
                  <a:cubicBezTo>
                    <a:pt x="273" y="47"/>
                    <a:pt x="286" y="46"/>
                    <a:pt x="286" y="46"/>
                  </a:cubicBezTo>
                  <a:cubicBezTo>
                    <a:pt x="286" y="46"/>
                    <a:pt x="287" y="46"/>
                    <a:pt x="287" y="47"/>
                  </a:cubicBezTo>
                  <a:cubicBezTo>
                    <a:pt x="287" y="48"/>
                    <a:pt x="287" y="49"/>
                    <a:pt x="286" y="49"/>
                  </a:cubicBezTo>
                  <a:cubicBezTo>
                    <a:pt x="286" y="49"/>
                    <a:pt x="285" y="49"/>
                    <a:pt x="283" y="4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41" name="Freeform 84"/>
            <p:cNvSpPr>
              <a:spLocks/>
            </p:cNvSpPr>
            <p:nvPr/>
          </p:nvSpPr>
          <p:spPr bwMode="auto">
            <a:xfrm>
              <a:off x="2648444" y="2278078"/>
              <a:ext cx="911225" cy="155575"/>
            </a:xfrm>
            <a:custGeom>
              <a:avLst/>
              <a:gdLst>
                <a:gd name="T0" fmla="*/ 283 w 287"/>
                <a:gd name="T1" fmla="*/ 49 h 49"/>
                <a:gd name="T2" fmla="*/ 225 w 287"/>
                <a:gd name="T3" fmla="*/ 44 h 49"/>
                <a:gd name="T4" fmla="*/ 148 w 287"/>
                <a:gd name="T5" fmla="*/ 21 h 49"/>
                <a:gd name="T6" fmla="*/ 141 w 287"/>
                <a:gd name="T7" fmla="*/ 17 h 49"/>
                <a:gd name="T8" fmla="*/ 83 w 287"/>
                <a:gd name="T9" fmla="*/ 3 h 49"/>
                <a:gd name="T10" fmla="*/ 48 w 287"/>
                <a:gd name="T11" fmla="*/ 9 h 49"/>
                <a:gd name="T12" fmla="*/ 9 w 287"/>
                <a:gd name="T13" fmla="*/ 27 h 49"/>
                <a:gd name="T14" fmla="*/ 8 w 287"/>
                <a:gd name="T15" fmla="*/ 28 h 49"/>
                <a:gd name="T16" fmla="*/ 3 w 287"/>
                <a:gd name="T17" fmla="*/ 31 h 49"/>
                <a:gd name="T18" fmla="*/ 1 w 287"/>
                <a:gd name="T19" fmla="*/ 32 h 49"/>
                <a:gd name="T20" fmla="*/ 0 w 287"/>
                <a:gd name="T21" fmla="*/ 31 h 49"/>
                <a:gd name="T22" fmla="*/ 7 w 287"/>
                <a:gd name="T23" fmla="*/ 25 h 49"/>
                <a:gd name="T24" fmla="*/ 8 w 287"/>
                <a:gd name="T25" fmla="*/ 25 h 49"/>
                <a:gd name="T26" fmla="*/ 47 w 287"/>
                <a:gd name="T27" fmla="*/ 6 h 49"/>
                <a:gd name="T28" fmla="*/ 83 w 287"/>
                <a:gd name="T29" fmla="*/ 0 h 49"/>
                <a:gd name="T30" fmla="*/ 142 w 287"/>
                <a:gd name="T31" fmla="*/ 15 h 49"/>
                <a:gd name="T32" fmla="*/ 149 w 287"/>
                <a:gd name="T33" fmla="*/ 18 h 49"/>
                <a:gd name="T34" fmla="*/ 226 w 287"/>
                <a:gd name="T35" fmla="*/ 41 h 49"/>
                <a:gd name="T36" fmla="*/ 286 w 287"/>
                <a:gd name="T37" fmla="*/ 46 h 49"/>
                <a:gd name="T38" fmla="*/ 287 w 287"/>
                <a:gd name="T39" fmla="*/ 47 h 49"/>
                <a:gd name="T40" fmla="*/ 286 w 287"/>
                <a:gd name="T41" fmla="*/ 49 h 49"/>
                <a:gd name="T42" fmla="*/ 283 w 287"/>
                <a:gd name="T43"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87" h="49">
                  <a:moveTo>
                    <a:pt x="283" y="49"/>
                  </a:moveTo>
                  <a:cubicBezTo>
                    <a:pt x="278" y="49"/>
                    <a:pt x="262" y="48"/>
                    <a:pt x="225" y="44"/>
                  </a:cubicBezTo>
                  <a:cubicBezTo>
                    <a:pt x="191" y="40"/>
                    <a:pt x="172" y="31"/>
                    <a:pt x="148" y="21"/>
                  </a:cubicBezTo>
                  <a:cubicBezTo>
                    <a:pt x="141" y="17"/>
                    <a:pt x="141" y="17"/>
                    <a:pt x="141" y="17"/>
                  </a:cubicBezTo>
                  <a:cubicBezTo>
                    <a:pt x="132" y="14"/>
                    <a:pt x="109" y="3"/>
                    <a:pt x="83" y="3"/>
                  </a:cubicBezTo>
                  <a:cubicBezTo>
                    <a:pt x="71" y="3"/>
                    <a:pt x="59" y="5"/>
                    <a:pt x="48" y="9"/>
                  </a:cubicBezTo>
                  <a:cubicBezTo>
                    <a:pt x="36" y="12"/>
                    <a:pt x="24" y="18"/>
                    <a:pt x="9" y="27"/>
                  </a:cubicBezTo>
                  <a:cubicBezTo>
                    <a:pt x="9" y="27"/>
                    <a:pt x="9" y="28"/>
                    <a:pt x="8" y="28"/>
                  </a:cubicBezTo>
                  <a:cubicBezTo>
                    <a:pt x="4" y="30"/>
                    <a:pt x="3" y="31"/>
                    <a:pt x="3" y="31"/>
                  </a:cubicBezTo>
                  <a:cubicBezTo>
                    <a:pt x="3" y="32"/>
                    <a:pt x="2" y="32"/>
                    <a:pt x="1" y="32"/>
                  </a:cubicBezTo>
                  <a:cubicBezTo>
                    <a:pt x="1" y="32"/>
                    <a:pt x="0" y="31"/>
                    <a:pt x="0" y="31"/>
                  </a:cubicBezTo>
                  <a:cubicBezTo>
                    <a:pt x="0" y="29"/>
                    <a:pt x="1" y="28"/>
                    <a:pt x="7" y="25"/>
                  </a:cubicBezTo>
                  <a:cubicBezTo>
                    <a:pt x="7" y="25"/>
                    <a:pt x="7" y="25"/>
                    <a:pt x="8" y="25"/>
                  </a:cubicBezTo>
                  <a:cubicBezTo>
                    <a:pt x="22" y="16"/>
                    <a:pt x="35" y="10"/>
                    <a:pt x="47" y="6"/>
                  </a:cubicBezTo>
                  <a:cubicBezTo>
                    <a:pt x="58" y="2"/>
                    <a:pt x="70" y="0"/>
                    <a:pt x="83" y="0"/>
                  </a:cubicBezTo>
                  <a:cubicBezTo>
                    <a:pt x="110" y="1"/>
                    <a:pt x="133" y="11"/>
                    <a:pt x="142" y="15"/>
                  </a:cubicBezTo>
                  <a:cubicBezTo>
                    <a:pt x="149" y="18"/>
                    <a:pt x="149" y="18"/>
                    <a:pt x="149" y="18"/>
                  </a:cubicBezTo>
                  <a:cubicBezTo>
                    <a:pt x="173" y="29"/>
                    <a:pt x="192" y="37"/>
                    <a:pt x="226" y="41"/>
                  </a:cubicBezTo>
                  <a:cubicBezTo>
                    <a:pt x="273" y="47"/>
                    <a:pt x="286" y="46"/>
                    <a:pt x="286" y="46"/>
                  </a:cubicBezTo>
                  <a:cubicBezTo>
                    <a:pt x="286" y="46"/>
                    <a:pt x="287" y="46"/>
                    <a:pt x="287" y="47"/>
                  </a:cubicBezTo>
                  <a:cubicBezTo>
                    <a:pt x="287" y="48"/>
                    <a:pt x="287" y="49"/>
                    <a:pt x="286" y="49"/>
                  </a:cubicBezTo>
                  <a:cubicBezTo>
                    <a:pt x="286" y="49"/>
                    <a:pt x="285" y="49"/>
                    <a:pt x="283" y="4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42" name="Freeform 85"/>
            <p:cNvSpPr>
              <a:spLocks/>
            </p:cNvSpPr>
            <p:nvPr/>
          </p:nvSpPr>
          <p:spPr bwMode="auto">
            <a:xfrm>
              <a:off x="2648444" y="2405078"/>
              <a:ext cx="911225" cy="155575"/>
            </a:xfrm>
            <a:custGeom>
              <a:avLst/>
              <a:gdLst>
                <a:gd name="T0" fmla="*/ 283 w 287"/>
                <a:gd name="T1" fmla="*/ 49 h 49"/>
                <a:gd name="T2" fmla="*/ 225 w 287"/>
                <a:gd name="T3" fmla="*/ 44 h 49"/>
                <a:gd name="T4" fmla="*/ 148 w 287"/>
                <a:gd name="T5" fmla="*/ 21 h 49"/>
                <a:gd name="T6" fmla="*/ 141 w 287"/>
                <a:gd name="T7" fmla="*/ 17 h 49"/>
                <a:gd name="T8" fmla="*/ 83 w 287"/>
                <a:gd name="T9" fmla="*/ 3 h 49"/>
                <a:gd name="T10" fmla="*/ 82 w 287"/>
                <a:gd name="T11" fmla="*/ 3 h 49"/>
                <a:gd name="T12" fmla="*/ 48 w 287"/>
                <a:gd name="T13" fmla="*/ 9 h 49"/>
                <a:gd name="T14" fmla="*/ 9 w 287"/>
                <a:gd name="T15" fmla="*/ 27 h 49"/>
                <a:gd name="T16" fmla="*/ 8 w 287"/>
                <a:gd name="T17" fmla="*/ 28 h 49"/>
                <a:gd name="T18" fmla="*/ 3 w 287"/>
                <a:gd name="T19" fmla="*/ 31 h 49"/>
                <a:gd name="T20" fmla="*/ 1 w 287"/>
                <a:gd name="T21" fmla="*/ 32 h 49"/>
                <a:gd name="T22" fmla="*/ 0 w 287"/>
                <a:gd name="T23" fmla="*/ 31 h 49"/>
                <a:gd name="T24" fmla="*/ 7 w 287"/>
                <a:gd name="T25" fmla="*/ 25 h 49"/>
                <a:gd name="T26" fmla="*/ 8 w 287"/>
                <a:gd name="T27" fmla="*/ 25 h 49"/>
                <a:gd name="T28" fmla="*/ 47 w 287"/>
                <a:gd name="T29" fmla="*/ 6 h 49"/>
                <a:gd name="T30" fmla="*/ 82 w 287"/>
                <a:gd name="T31" fmla="*/ 0 h 49"/>
                <a:gd name="T32" fmla="*/ 83 w 287"/>
                <a:gd name="T33" fmla="*/ 0 h 49"/>
                <a:gd name="T34" fmla="*/ 142 w 287"/>
                <a:gd name="T35" fmla="*/ 15 h 49"/>
                <a:gd name="T36" fmla="*/ 149 w 287"/>
                <a:gd name="T37" fmla="*/ 18 h 49"/>
                <a:gd name="T38" fmla="*/ 226 w 287"/>
                <a:gd name="T39" fmla="*/ 41 h 49"/>
                <a:gd name="T40" fmla="*/ 286 w 287"/>
                <a:gd name="T41" fmla="*/ 46 h 49"/>
                <a:gd name="T42" fmla="*/ 287 w 287"/>
                <a:gd name="T43" fmla="*/ 47 h 49"/>
                <a:gd name="T44" fmla="*/ 286 w 287"/>
                <a:gd name="T45" fmla="*/ 49 h 49"/>
                <a:gd name="T46" fmla="*/ 283 w 287"/>
                <a:gd name="T47"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7" h="49">
                  <a:moveTo>
                    <a:pt x="283" y="49"/>
                  </a:moveTo>
                  <a:cubicBezTo>
                    <a:pt x="278" y="49"/>
                    <a:pt x="262" y="48"/>
                    <a:pt x="225" y="44"/>
                  </a:cubicBezTo>
                  <a:cubicBezTo>
                    <a:pt x="191" y="40"/>
                    <a:pt x="172" y="31"/>
                    <a:pt x="148" y="21"/>
                  </a:cubicBezTo>
                  <a:cubicBezTo>
                    <a:pt x="141" y="17"/>
                    <a:pt x="141" y="17"/>
                    <a:pt x="141" y="17"/>
                  </a:cubicBezTo>
                  <a:cubicBezTo>
                    <a:pt x="132" y="14"/>
                    <a:pt x="109" y="3"/>
                    <a:pt x="83" y="3"/>
                  </a:cubicBezTo>
                  <a:cubicBezTo>
                    <a:pt x="82" y="3"/>
                    <a:pt x="82" y="3"/>
                    <a:pt x="82" y="3"/>
                  </a:cubicBezTo>
                  <a:cubicBezTo>
                    <a:pt x="70" y="3"/>
                    <a:pt x="59" y="5"/>
                    <a:pt x="48" y="9"/>
                  </a:cubicBezTo>
                  <a:cubicBezTo>
                    <a:pt x="36" y="12"/>
                    <a:pt x="24" y="18"/>
                    <a:pt x="9" y="27"/>
                  </a:cubicBezTo>
                  <a:cubicBezTo>
                    <a:pt x="9" y="27"/>
                    <a:pt x="9" y="28"/>
                    <a:pt x="8" y="28"/>
                  </a:cubicBezTo>
                  <a:cubicBezTo>
                    <a:pt x="4" y="30"/>
                    <a:pt x="3" y="31"/>
                    <a:pt x="3" y="31"/>
                  </a:cubicBezTo>
                  <a:cubicBezTo>
                    <a:pt x="3" y="32"/>
                    <a:pt x="2" y="32"/>
                    <a:pt x="1" y="32"/>
                  </a:cubicBezTo>
                  <a:cubicBezTo>
                    <a:pt x="1" y="32"/>
                    <a:pt x="0" y="31"/>
                    <a:pt x="0" y="31"/>
                  </a:cubicBezTo>
                  <a:cubicBezTo>
                    <a:pt x="0" y="29"/>
                    <a:pt x="1" y="28"/>
                    <a:pt x="7" y="25"/>
                  </a:cubicBezTo>
                  <a:cubicBezTo>
                    <a:pt x="7" y="25"/>
                    <a:pt x="7" y="25"/>
                    <a:pt x="8" y="25"/>
                  </a:cubicBezTo>
                  <a:cubicBezTo>
                    <a:pt x="22" y="16"/>
                    <a:pt x="35" y="10"/>
                    <a:pt x="47" y="6"/>
                  </a:cubicBezTo>
                  <a:cubicBezTo>
                    <a:pt x="58" y="2"/>
                    <a:pt x="70" y="0"/>
                    <a:pt x="82" y="0"/>
                  </a:cubicBezTo>
                  <a:cubicBezTo>
                    <a:pt x="82" y="0"/>
                    <a:pt x="82" y="0"/>
                    <a:pt x="83" y="0"/>
                  </a:cubicBezTo>
                  <a:cubicBezTo>
                    <a:pt x="110" y="1"/>
                    <a:pt x="133" y="11"/>
                    <a:pt x="142" y="15"/>
                  </a:cubicBezTo>
                  <a:cubicBezTo>
                    <a:pt x="149" y="18"/>
                    <a:pt x="149" y="18"/>
                    <a:pt x="149" y="18"/>
                  </a:cubicBezTo>
                  <a:cubicBezTo>
                    <a:pt x="173" y="29"/>
                    <a:pt x="192" y="37"/>
                    <a:pt x="226" y="41"/>
                  </a:cubicBezTo>
                  <a:cubicBezTo>
                    <a:pt x="273" y="47"/>
                    <a:pt x="286" y="46"/>
                    <a:pt x="286" y="46"/>
                  </a:cubicBezTo>
                  <a:cubicBezTo>
                    <a:pt x="286" y="46"/>
                    <a:pt x="287" y="46"/>
                    <a:pt x="287" y="47"/>
                  </a:cubicBezTo>
                  <a:cubicBezTo>
                    <a:pt x="287" y="48"/>
                    <a:pt x="287" y="49"/>
                    <a:pt x="286" y="49"/>
                  </a:cubicBezTo>
                  <a:cubicBezTo>
                    <a:pt x="286" y="49"/>
                    <a:pt x="285" y="49"/>
                    <a:pt x="283" y="4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43" name="Freeform 86"/>
            <p:cNvSpPr>
              <a:spLocks/>
            </p:cNvSpPr>
            <p:nvPr/>
          </p:nvSpPr>
          <p:spPr bwMode="auto">
            <a:xfrm>
              <a:off x="2648444" y="2532078"/>
              <a:ext cx="911225" cy="155575"/>
            </a:xfrm>
            <a:custGeom>
              <a:avLst/>
              <a:gdLst>
                <a:gd name="T0" fmla="*/ 283 w 287"/>
                <a:gd name="T1" fmla="*/ 49 h 49"/>
                <a:gd name="T2" fmla="*/ 225 w 287"/>
                <a:gd name="T3" fmla="*/ 44 h 49"/>
                <a:gd name="T4" fmla="*/ 148 w 287"/>
                <a:gd name="T5" fmla="*/ 21 h 49"/>
                <a:gd name="T6" fmla="*/ 141 w 287"/>
                <a:gd name="T7" fmla="*/ 17 h 49"/>
                <a:gd name="T8" fmla="*/ 83 w 287"/>
                <a:gd name="T9" fmla="*/ 3 h 49"/>
                <a:gd name="T10" fmla="*/ 48 w 287"/>
                <a:gd name="T11" fmla="*/ 9 h 49"/>
                <a:gd name="T12" fmla="*/ 9 w 287"/>
                <a:gd name="T13" fmla="*/ 27 h 49"/>
                <a:gd name="T14" fmla="*/ 8 w 287"/>
                <a:gd name="T15" fmla="*/ 28 h 49"/>
                <a:gd name="T16" fmla="*/ 3 w 287"/>
                <a:gd name="T17" fmla="*/ 31 h 49"/>
                <a:gd name="T18" fmla="*/ 1 w 287"/>
                <a:gd name="T19" fmla="*/ 32 h 49"/>
                <a:gd name="T20" fmla="*/ 0 w 287"/>
                <a:gd name="T21" fmla="*/ 31 h 49"/>
                <a:gd name="T22" fmla="*/ 7 w 287"/>
                <a:gd name="T23" fmla="*/ 25 h 49"/>
                <a:gd name="T24" fmla="*/ 8 w 287"/>
                <a:gd name="T25" fmla="*/ 25 h 49"/>
                <a:gd name="T26" fmla="*/ 47 w 287"/>
                <a:gd name="T27" fmla="*/ 6 h 49"/>
                <a:gd name="T28" fmla="*/ 83 w 287"/>
                <a:gd name="T29" fmla="*/ 0 h 49"/>
                <a:gd name="T30" fmla="*/ 142 w 287"/>
                <a:gd name="T31" fmla="*/ 15 h 49"/>
                <a:gd name="T32" fmla="*/ 149 w 287"/>
                <a:gd name="T33" fmla="*/ 18 h 49"/>
                <a:gd name="T34" fmla="*/ 226 w 287"/>
                <a:gd name="T35" fmla="*/ 41 h 49"/>
                <a:gd name="T36" fmla="*/ 286 w 287"/>
                <a:gd name="T37" fmla="*/ 46 h 49"/>
                <a:gd name="T38" fmla="*/ 287 w 287"/>
                <a:gd name="T39" fmla="*/ 47 h 49"/>
                <a:gd name="T40" fmla="*/ 286 w 287"/>
                <a:gd name="T41" fmla="*/ 49 h 49"/>
                <a:gd name="T42" fmla="*/ 283 w 287"/>
                <a:gd name="T43"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87" h="49">
                  <a:moveTo>
                    <a:pt x="283" y="49"/>
                  </a:moveTo>
                  <a:cubicBezTo>
                    <a:pt x="278" y="49"/>
                    <a:pt x="262" y="48"/>
                    <a:pt x="225" y="44"/>
                  </a:cubicBezTo>
                  <a:cubicBezTo>
                    <a:pt x="191" y="40"/>
                    <a:pt x="172" y="31"/>
                    <a:pt x="148" y="21"/>
                  </a:cubicBezTo>
                  <a:cubicBezTo>
                    <a:pt x="141" y="17"/>
                    <a:pt x="141" y="17"/>
                    <a:pt x="141" y="17"/>
                  </a:cubicBezTo>
                  <a:cubicBezTo>
                    <a:pt x="132" y="14"/>
                    <a:pt x="109" y="3"/>
                    <a:pt x="83" y="3"/>
                  </a:cubicBezTo>
                  <a:cubicBezTo>
                    <a:pt x="71" y="3"/>
                    <a:pt x="59" y="5"/>
                    <a:pt x="48" y="9"/>
                  </a:cubicBezTo>
                  <a:cubicBezTo>
                    <a:pt x="36" y="12"/>
                    <a:pt x="24" y="18"/>
                    <a:pt x="9" y="27"/>
                  </a:cubicBezTo>
                  <a:cubicBezTo>
                    <a:pt x="9" y="27"/>
                    <a:pt x="9" y="28"/>
                    <a:pt x="8" y="28"/>
                  </a:cubicBezTo>
                  <a:cubicBezTo>
                    <a:pt x="4" y="30"/>
                    <a:pt x="3" y="31"/>
                    <a:pt x="3" y="31"/>
                  </a:cubicBezTo>
                  <a:cubicBezTo>
                    <a:pt x="3" y="32"/>
                    <a:pt x="2" y="32"/>
                    <a:pt x="1" y="32"/>
                  </a:cubicBezTo>
                  <a:cubicBezTo>
                    <a:pt x="1" y="32"/>
                    <a:pt x="0" y="31"/>
                    <a:pt x="0" y="31"/>
                  </a:cubicBezTo>
                  <a:cubicBezTo>
                    <a:pt x="0" y="29"/>
                    <a:pt x="1" y="28"/>
                    <a:pt x="7" y="25"/>
                  </a:cubicBezTo>
                  <a:cubicBezTo>
                    <a:pt x="7" y="25"/>
                    <a:pt x="7" y="25"/>
                    <a:pt x="8" y="25"/>
                  </a:cubicBezTo>
                  <a:cubicBezTo>
                    <a:pt x="22" y="16"/>
                    <a:pt x="35" y="10"/>
                    <a:pt x="47" y="6"/>
                  </a:cubicBezTo>
                  <a:cubicBezTo>
                    <a:pt x="58" y="2"/>
                    <a:pt x="70" y="1"/>
                    <a:pt x="83" y="0"/>
                  </a:cubicBezTo>
                  <a:cubicBezTo>
                    <a:pt x="110" y="1"/>
                    <a:pt x="133" y="11"/>
                    <a:pt x="142" y="15"/>
                  </a:cubicBezTo>
                  <a:cubicBezTo>
                    <a:pt x="149" y="18"/>
                    <a:pt x="149" y="18"/>
                    <a:pt x="149" y="18"/>
                  </a:cubicBezTo>
                  <a:cubicBezTo>
                    <a:pt x="173" y="29"/>
                    <a:pt x="192" y="37"/>
                    <a:pt x="226" y="41"/>
                  </a:cubicBezTo>
                  <a:cubicBezTo>
                    <a:pt x="273" y="47"/>
                    <a:pt x="286" y="46"/>
                    <a:pt x="286" y="46"/>
                  </a:cubicBezTo>
                  <a:cubicBezTo>
                    <a:pt x="286" y="46"/>
                    <a:pt x="287" y="46"/>
                    <a:pt x="287" y="47"/>
                  </a:cubicBezTo>
                  <a:cubicBezTo>
                    <a:pt x="287" y="48"/>
                    <a:pt x="287" y="49"/>
                    <a:pt x="286" y="49"/>
                  </a:cubicBezTo>
                  <a:cubicBezTo>
                    <a:pt x="286" y="49"/>
                    <a:pt x="285" y="49"/>
                    <a:pt x="283" y="4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44" name="Freeform 87"/>
            <p:cNvSpPr>
              <a:spLocks/>
            </p:cNvSpPr>
            <p:nvPr/>
          </p:nvSpPr>
          <p:spPr bwMode="auto">
            <a:xfrm>
              <a:off x="2648444" y="2659078"/>
              <a:ext cx="911225" cy="155575"/>
            </a:xfrm>
            <a:custGeom>
              <a:avLst/>
              <a:gdLst>
                <a:gd name="T0" fmla="*/ 283 w 287"/>
                <a:gd name="T1" fmla="*/ 49 h 49"/>
                <a:gd name="T2" fmla="*/ 225 w 287"/>
                <a:gd name="T3" fmla="*/ 44 h 49"/>
                <a:gd name="T4" fmla="*/ 148 w 287"/>
                <a:gd name="T5" fmla="*/ 21 h 49"/>
                <a:gd name="T6" fmla="*/ 141 w 287"/>
                <a:gd name="T7" fmla="*/ 17 h 49"/>
                <a:gd name="T8" fmla="*/ 83 w 287"/>
                <a:gd name="T9" fmla="*/ 3 h 49"/>
                <a:gd name="T10" fmla="*/ 48 w 287"/>
                <a:gd name="T11" fmla="*/ 9 h 49"/>
                <a:gd name="T12" fmla="*/ 9 w 287"/>
                <a:gd name="T13" fmla="*/ 27 h 49"/>
                <a:gd name="T14" fmla="*/ 8 w 287"/>
                <a:gd name="T15" fmla="*/ 28 h 49"/>
                <a:gd name="T16" fmla="*/ 3 w 287"/>
                <a:gd name="T17" fmla="*/ 31 h 49"/>
                <a:gd name="T18" fmla="*/ 1 w 287"/>
                <a:gd name="T19" fmla="*/ 32 h 49"/>
                <a:gd name="T20" fmla="*/ 0 w 287"/>
                <a:gd name="T21" fmla="*/ 31 h 49"/>
                <a:gd name="T22" fmla="*/ 7 w 287"/>
                <a:gd name="T23" fmla="*/ 25 h 49"/>
                <a:gd name="T24" fmla="*/ 8 w 287"/>
                <a:gd name="T25" fmla="*/ 25 h 49"/>
                <a:gd name="T26" fmla="*/ 47 w 287"/>
                <a:gd name="T27" fmla="*/ 6 h 49"/>
                <a:gd name="T28" fmla="*/ 83 w 287"/>
                <a:gd name="T29" fmla="*/ 0 h 49"/>
                <a:gd name="T30" fmla="*/ 142 w 287"/>
                <a:gd name="T31" fmla="*/ 15 h 49"/>
                <a:gd name="T32" fmla="*/ 149 w 287"/>
                <a:gd name="T33" fmla="*/ 18 h 49"/>
                <a:gd name="T34" fmla="*/ 226 w 287"/>
                <a:gd name="T35" fmla="*/ 41 h 49"/>
                <a:gd name="T36" fmla="*/ 286 w 287"/>
                <a:gd name="T37" fmla="*/ 46 h 49"/>
                <a:gd name="T38" fmla="*/ 287 w 287"/>
                <a:gd name="T39" fmla="*/ 47 h 49"/>
                <a:gd name="T40" fmla="*/ 286 w 287"/>
                <a:gd name="T41" fmla="*/ 49 h 49"/>
                <a:gd name="T42" fmla="*/ 283 w 287"/>
                <a:gd name="T43"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87" h="49">
                  <a:moveTo>
                    <a:pt x="283" y="49"/>
                  </a:moveTo>
                  <a:cubicBezTo>
                    <a:pt x="278" y="49"/>
                    <a:pt x="262" y="48"/>
                    <a:pt x="225" y="44"/>
                  </a:cubicBezTo>
                  <a:cubicBezTo>
                    <a:pt x="191" y="40"/>
                    <a:pt x="172" y="31"/>
                    <a:pt x="148" y="21"/>
                  </a:cubicBezTo>
                  <a:cubicBezTo>
                    <a:pt x="141" y="17"/>
                    <a:pt x="141" y="17"/>
                    <a:pt x="141" y="17"/>
                  </a:cubicBezTo>
                  <a:cubicBezTo>
                    <a:pt x="132" y="14"/>
                    <a:pt x="109" y="3"/>
                    <a:pt x="83" y="3"/>
                  </a:cubicBezTo>
                  <a:cubicBezTo>
                    <a:pt x="71" y="3"/>
                    <a:pt x="59" y="5"/>
                    <a:pt x="48" y="9"/>
                  </a:cubicBezTo>
                  <a:cubicBezTo>
                    <a:pt x="36" y="12"/>
                    <a:pt x="24" y="18"/>
                    <a:pt x="9" y="27"/>
                  </a:cubicBezTo>
                  <a:cubicBezTo>
                    <a:pt x="9" y="27"/>
                    <a:pt x="9" y="28"/>
                    <a:pt x="8" y="28"/>
                  </a:cubicBezTo>
                  <a:cubicBezTo>
                    <a:pt x="4" y="30"/>
                    <a:pt x="3" y="31"/>
                    <a:pt x="3" y="31"/>
                  </a:cubicBezTo>
                  <a:cubicBezTo>
                    <a:pt x="3" y="32"/>
                    <a:pt x="2" y="32"/>
                    <a:pt x="1" y="32"/>
                  </a:cubicBezTo>
                  <a:cubicBezTo>
                    <a:pt x="1" y="32"/>
                    <a:pt x="0" y="31"/>
                    <a:pt x="0" y="31"/>
                  </a:cubicBezTo>
                  <a:cubicBezTo>
                    <a:pt x="0" y="29"/>
                    <a:pt x="1" y="28"/>
                    <a:pt x="7" y="25"/>
                  </a:cubicBezTo>
                  <a:cubicBezTo>
                    <a:pt x="7" y="25"/>
                    <a:pt x="7" y="25"/>
                    <a:pt x="8" y="25"/>
                  </a:cubicBezTo>
                  <a:cubicBezTo>
                    <a:pt x="22" y="16"/>
                    <a:pt x="35" y="10"/>
                    <a:pt x="47" y="6"/>
                  </a:cubicBezTo>
                  <a:cubicBezTo>
                    <a:pt x="58" y="2"/>
                    <a:pt x="70" y="0"/>
                    <a:pt x="83" y="0"/>
                  </a:cubicBezTo>
                  <a:cubicBezTo>
                    <a:pt x="110" y="1"/>
                    <a:pt x="133" y="11"/>
                    <a:pt x="142" y="15"/>
                  </a:cubicBezTo>
                  <a:cubicBezTo>
                    <a:pt x="149" y="18"/>
                    <a:pt x="149" y="18"/>
                    <a:pt x="149" y="18"/>
                  </a:cubicBezTo>
                  <a:cubicBezTo>
                    <a:pt x="173" y="29"/>
                    <a:pt x="192" y="37"/>
                    <a:pt x="226" y="41"/>
                  </a:cubicBezTo>
                  <a:cubicBezTo>
                    <a:pt x="273" y="47"/>
                    <a:pt x="286" y="46"/>
                    <a:pt x="286" y="46"/>
                  </a:cubicBezTo>
                  <a:cubicBezTo>
                    <a:pt x="286" y="46"/>
                    <a:pt x="287" y="46"/>
                    <a:pt x="287" y="47"/>
                  </a:cubicBezTo>
                  <a:cubicBezTo>
                    <a:pt x="287" y="48"/>
                    <a:pt x="287" y="49"/>
                    <a:pt x="286" y="49"/>
                  </a:cubicBezTo>
                  <a:cubicBezTo>
                    <a:pt x="286" y="49"/>
                    <a:pt x="285" y="49"/>
                    <a:pt x="283" y="4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45" name="Freeform 88"/>
            <p:cNvSpPr>
              <a:spLocks/>
            </p:cNvSpPr>
            <p:nvPr/>
          </p:nvSpPr>
          <p:spPr bwMode="auto">
            <a:xfrm>
              <a:off x="2648444" y="2786078"/>
              <a:ext cx="911225" cy="155575"/>
            </a:xfrm>
            <a:custGeom>
              <a:avLst/>
              <a:gdLst>
                <a:gd name="T0" fmla="*/ 283 w 287"/>
                <a:gd name="T1" fmla="*/ 49 h 49"/>
                <a:gd name="T2" fmla="*/ 225 w 287"/>
                <a:gd name="T3" fmla="*/ 44 h 49"/>
                <a:gd name="T4" fmla="*/ 148 w 287"/>
                <a:gd name="T5" fmla="*/ 21 h 49"/>
                <a:gd name="T6" fmla="*/ 141 w 287"/>
                <a:gd name="T7" fmla="*/ 17 h 49"/>
                <a:gd name="T8" fmla="*/ 83 w 287"/>
                <a:gd name="T9" fmla="*/ 3 h 49"/>
                <a:gd name="T10" fmla="*/ 82 w 287"/>
                <a:gd name="T11" fmla="*/ 3 h 49"/>
                <a:gd name="T12" fmla="*/ 48 w 287"/>
                <a:gd name="T13" fmla="*/ 9 h 49"/>
                <a:gd name="T14" fmla="*/ 9 w 287"/>
                <a:gd name="T15" fmla="*/ 27 h 49"/>
                <a:gd name="T16" fmla="*/ 8 w 287"/>
                <a:gd name="T17" fmla="*/ 28 h 49"/>
                <a:gd name="T18" fmla="*/ 3 w 287"/>
                <a:gd name="T19" fmla="*/ 31 h 49"/>
                <a:gd name="T20" fmla="*/ 1 w 287"/>
                <a:gd name="T21" fmla="*/ 32 h 49"/>
                <a:gd name="T22" fmla="*/ 0 w 287"/>
                <a:gd name="T23" fmla="*/ 31 h 49"/>
                <a:gd name="T24" fmla="*/ 7 w 287"/>
                <a:gd name="T25" fmla="*/ 25 h 49"/>
                <a:gd name="T26" fmla="*/ 8 w 287"/>
                <a:gd name="T27" fmla="*/ 25 h 49"/>
                <a:gd name="T28" fmla="*/ 47 w 287"/>
                <a:gd name="T29" fmla="*/ 6 h 49"/>
                <a:gd name="T30" fmla="*/ 83 w 287"/>
                <a:gd name="T31" fmla="*/ 0 h 49"/>
                <a:gd name="T32" fmla="*/ 142 w 287"/>
                <a:gd name="T33" fmla="*/ 15 h 49"/>
                <a:gd name="T34" fmla="*/ 149 w 287"/>
                <a:gd name="T35" fmla="*/ 18 h 49"/>
                <a:gd name="T36" fmla="*/ 226 w 287"/>
                <a:gd name="T37" fmla="*/ 41 h 49"/>
                <a:gd name="T38" fmla="*/ 286 w 287"/>
                <a:gd name="T39" fmla="*/ 46 h 49"/>
                <a:gd name="T40" fmla="*/ 287 w 287"/>
                <a:gd name="T41" fmla="*/ 47 h 49"/>
                <a:gd name="T42" fmla="*/ 286 w 287"/>
                <a:gd name="T43" fmla="*/ 49 h 49"/>
                <a:gd name="T44" fmla="*/ 283 w 287"/>
                <a:gd name="T45"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7" h="49">
                  <a:moveTo>
                    <a:pt x="283" y="49"/>
                  </a:moveTo>
                  <a:cubicBezTo>
                    <a:pt x="278" y="49"/>
                    <a:pt x="262" y="48"/>
                    <a:pt x="225" y="44"/>
                  </a:cubicBezTo>
                  <a:cubicBezTo>
                    <a:pt x="191" y="40"/>
                    <a:pt x="172" y="31"/>
                    <a:pt x="148" y="21"/>
                  </a:cubicBezTo>
                  <a:cubicBezTo>
                    <a:pt x="141" y="17"/>
                    <a:pt x="141" y="17"/>
                    <a:pt x="141" y="17"/>
                  </a:cubicBezTo>
                  <a:cubicBezTo>
                    <a:pt x="132" y="14"/>
                    <a:pt x="109" y="3"/>
                    <a:pt x="83" y="3"/>
                  </a:cubicBezTo>
                  <a:cubicBezTo>
                    <a:pt x="82" y="3"/>
                    <a:pt x="82" y="3"/>
                    <a:pt x="82" y="3"/>
                  </a:cubicBezTo>
                  <a:cubicBezTo>
                    <a:pt x="70" y="3"/>
                    <a:pt x="59" y="5"/>
                    <a:pt x="48" y="9"/>
                  </a:cubicBezTo>
                  <a:cubicBezTo>
                    <a:pt x="36" y="12"/>
                    <a:pt x="24" y="18"/>
                    <a:pt x="9" y="27"/>
                  </a:cubicBezTo>
                  <a:cubicBezTo>
                    <a:pt x="9" y="27"/>
                    <a:pt x="9" y="28"/>
                    <a:pt x="8" y="28"/>
                  </a:cubicBezTo>
                  <a:cubicBezTo>
                    <a:pt x="4" y="30"/>
                    <a:pt x="3" y="31"/>
                    <a:pt x="3" y="31"/>
                  </a:cubicBezTo>
                  <a:cubicBezTo>
                    <a:pt x="3" y="32"/>
                    <a:pt x="2" y="32"/>
                    <a:pt x="1" y="32"/>
                  </a:cubicBezTo>
                  <a:cubicBezTo>
                    <a:pt x="1" y="32"/>
                    <a:pt x="0" y="31"/>
                    <a:pt x="0" y="31"/>
                  </a:cubicBezTo>
                  <a:cubicBezTo>
                    <a:pt x="0" y="29"/>
                    <a:pt x="1" y="28"/>
                    <a:pt x="7" y="25"/>
                  </a:cubicBezTo>
                  <a:cubicBezTo>
                    <a:pt x="7" y="25"/>
                    <a:pt x="7" y="25"/>
                    <a:pt x="8" y="25"/>
                  </a:cubicBezTo>
                  <a:cubicBezTo>
                    <a:pt x="22" y="16"/>
                    <a:pt x="35" y="10"/>
                    <a:pt x="47" y="6"/>
                  </a:cubicBezTo>
                  <a:cubicBezTo>
                    <a:pt x="58" y="2"/>
                    <a:pt x="70" y="1"/>
                    <a:pt x="83" y="0"/>
                  </a:cubicBezTo>
                  <a:cubicBezTo>
                    <a:pt x="110" y="1"/>
                    <a:pt x="133" y="11"/>
                    <a:pt x="142" y="15"/>
                  </a:cubicBezTo>
                  <a:cubicBezTo>
                    <a:pt x="149" y="18"/>
                    <a:pt x="149" y="18"/>
                    <a:pt x="149" y="18"/>
                  </a:cubicBezTo>
                  <a:cubicBezTo>
                    <a:pt x="173" y="29"/>
                    <a:pt x="192" y="37"/>
                    <a:pt x="226" y="41"/>
                  </a:cubicBezTo>
                  <a:cubicBezTo>
                    <a:pt x="273" y="47"/>
                    <a:pt x="286" y="46"/>
                    <a:pt x="286" y="46"/>
                  </a:cubicBezTo>
                  <a:cubicBezTo>
                    <a:pt x="286" y="46"/>
                    <a:pt x="287" y="46"/>
                    <a:pt x="287" y="47"/>
                  </a:cubicBezTo>
                  <a:cubicBezTo>
                    <a:pt x="287" y="48"/>
                    <a:pt x="287" y="49"/>
                    <a:pt x="286" y="49"/>
                  </a:cubicBezTo>
                  <a:cubicBezTo>
                    <a:pt x="286" y="49"/>
                    <a:pt x="285" y="49"/>
                    <a:pt x="283" y="4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46" name="Freeform 89"/>
            <p:cNvSpPr>
              <a:spLocks/>
            </p:cNvSpPr>
            <p:nvPr/>
          </p:nvSpPr>
          <p:spPr bwMode="auto">
            <a:xfrm>
              <a:off x="2648444" y="2913078"/>
              <a:ext cx="911225" cy="155575"/>
            </a:xfrm>
            <a:custGeom>
              <a:avLst/>
              <a:gdLst>
                <a:gd name="T0" fmla="*/ 283 w 287"/>
                <a:gd name="T1" fmla="*/ 49 h 49"/>
                <a:gd name="T2" fmla="*/ 225 w 287"/>
                <a:gd name="T3" fmla="*/ 44 h 49"/>
                <a:gd name="T4" fmla="*/ 148 w 287"/>
                <a:gd name="T5" fmla="*/ 21 h 49"/>
                <a:gd name="T6" fmla="*/ 141 w 287"/>
                <a:gd name="T7" fmla="*/ 17 h 49"/>
                <a:gd name="T8" fmla="*/ 83 w 287"/>
                <a:gd name="T9" fmla="*/ 3 h 49"/>
                <a:gd name="T10" fmla="*/ 48 w 287"/>
                <a:gd name="T11" fmla="*/ 9 h 49"/>
                <a:gd name="T12" fmla="*/ 9 w 287"/>
                <a:gd name="T13" fmla="*/ 27 h 49"/>
                <a:gd name="T14" fmla="*/ 8 w 287"/>
                <a:gd name="T15" fmla="*/ 28 h 49"/>
                <a:gd name="T16" fmla="*/ 3 w 287"/>
                <a:gd name="T17" fmla="*/ 31 h 49"/>
                <a:gd name="T18" fmla="*/ 1 w 287"/>
                <a:gd name="T19" fmla="*/ 32 h 49"/>
                <a:gd name="T20" fmla="*/ 0 w 287"/>
                <a:gd name="T21" fmla="*/ 31 h 49"/>
                <a:gd name="T22" fmla="*/ 7 w 287"/>
                <a:gd name="T23" fmla="*/ 25 h 49"/>
                <a:gd name="T24" fmla="*/ 8 w 287"/>
                <a:gd name="T25" fmla="*/ 25 h 49"/>
                <a:gd name="T26" fmla="*/ 47 w 287"/>
                <a:gd name="T27" fmla="*/ 6 h 49"/>
                <a:gd name="T28" fmla="*/ 83 w 287"/>
                <a:gd name="T29" fmla="*/ 0 h 49"/>
                <a:gd name="T30" fmla="*/ 142 w 287"/>
                <a:gd name="T31" fmla="*/ 15 h 49"/>
                <a:gd name="T32" fmla="*/ 149 w 287"/>
                <a:gd name="T33" fmla="*/ 18 h 49"/>
                <a:gd name="T34" fmla="*/ 226 w 287"/>
                <a:gd name="T35" fmla="*/ 41 h 49"/>
                <a:gd name="T36" fmla="*/ 286 w 287"/>
                <a:gd name="T37" fmla="*/ 46 h 49"/>
                <a:gd name="T38" fmla="*/ 287 w 287"/>
                <a:gd name="T39" fmla="*/ 47 h 49"/>
                <a:gd name="T40" fmla="*/ 286 w 287"/>
                <a:gd name="T41" fmla="*/ 49 h 49"/>
                <a:gd name="T42" fmla="*/ 283 w 287"/>
                <a:gd name="T43"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87" h="49">
                  <a:moveTo>
                    <a:pt x="283" y="49"/>
                  </a:moveTo>
                  <a:cubicBezTo>
                    <a:pt x="278" y="49"/>
                    <a:pt x="262" y="48"/>
                    <a:pt x="225" y="44"/>
                  </a:cubicBezTo>
                  <a:cubicBezTo>
                    <a:pt x="191" y="40"/>
                    <a:pt x="172" y="31"/>
                    <a:pt x="148" y="21"/>
                  </a:cubicBezTo>
                  <a:cubicBezTo>
                    <a:pt x="141" y="17"/>
                    <a:pt x="141" y="17"/>
                    <a:pt x="141" y="17"/>
                  </a:cubicBezTo>
                  <a:cubicBezTo>
                    <a:pt x="132" y="14"/>
                    <a:pt x="109" y="3"/>
                    <a:pt x="83" y="3"/>
                  </a:cubicBezTo>
                  <a:cubicBezTo>
                    <a:pt x="71" y="3"/>
                    <a:pt x="59" y="5"/>
                    <a:pt x="48" y="9"/>
                  </a:cubicBezTo>
                  <a:cubicBezTo>
                    <a:pt x="36" y="12"/>
                    <a:pt x="24" y="18"/>
                    <a:pt x="9" y="27"/>
                  </a:cubicBezTo>
                  <a:cubicBezTo>
                    <a:pt x="9" y="27"/>
                    <a:pt x="9" y="28"/>
                    <a:pt x="8" y="28"/>
                  </a:cubicBezTo>
                  <a:cubicBezTo>
                    <a:pt x="4" y="30"/>
                    <a:pt x="3" y="31"/>
                    <a:pt x="3" y="31"/>
                  </a:cubicBezTo>
                  <a:cubicBezTo>
                    <a:pt x="3" y="32"/>
                    <a:pt x="2" y="32"/>
                    <a:pt x="1" y="32"/>
                  </a:cubicBezTo>
                  <a:cubicBezTo>
                    <a:pt x="1" y="32"/>
                    <a:pt x="0" y="31"/>
                    <a:pt x="0" y="31"/>
                  </a:cubicBezTo>
                  <a:cubicBezTo>
                    <a:pt x="0" y="29"/>
                    <a:pt x="1" y="28"/>
                    <a:pt x="7" y="25"/>
                  </a:cubicBezTo>
                  <a:cubicBezTo>
                    <a:pt x="7" y="25"/>
                    <a:pt x="7" y="25"/>
                    <a:pt x="8" y="25"/>
                  </a:cubicBezTo>
                  <a:cubicBezTo>
                    <a:pt x="22" y="16"/>
                    <a:pt x="35" y="10"/>
                    <a:pt x="47" y="6"/>
                  </a:cubicBezTo>
                  <a:cubicBezTo>
                    <a:pt x="58" y="2"/>
                    <a:pt x="70" y="0"/>
                    <a:pt x="83" y="0"/>
                  </a:cubicBezTo>
                  <a:cubicBezTo>
                    <a:pt x="110" y="1"/>
                    <a:pt x="133" y="11"/>
                    <a:pt x="142" y="15"/>
                  </a:cubicBezTo>
                  <a:cubicBezTo>
                    <a:pt x="149" y="18"/>
                    <a:pt x="149" y="18"/>
                    <a:pt x="149" y="18"/>
                  </a:cubicBezTo>
                  <a:cubicBezTo>
                    <a:pt x="173" y="29"/>
                    <a:pt x="192" y="37"/>
                    <a:pt x="226" y="41"/>
                  </a:cubicBezTo>
                  <a:cubicBezTo>
                    <a:pt x="273" y="47"/>
                    <a:pt x="286" y="46"/>
                    <a:pt x="286" y="46"/>
                  </a:cubicBezTo>
                  <a:cubicBezTo>
                    <a:pt x="286" y="46"/>
                    <a:pt x="287" y="46"/>
                    <a:pt x="287" y="47"/>
                  </a:cubicBezTo>
                  <a:cubicBezTo>
                    <a:pt x="287" y="48"/>
                    <a:pt x="287" y="49"/>
                    <a:pt x="286" y="49"/>
                  </a:cubicBezTo>
                  <a:cubicBezTo>
                    <a:pt x="286" y="49"/>
                    <a:pt x="285" y="49"/>
                    <a:pt x="283" y="4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47" name="Freeform 90"/>
            <p:cNvSpPr>
              <a:spLocks/>
            </p:cNvSpPr>
            <p:nvPr/>
          </p:nvSpPr>
          <p:spPr bwMode="auto">
            <a:xfrm>
              <a:off x="2648444" y="3040078"/>
              <a:ext cx="911225" cy="155575"/>
            </a:xfrm>
            <a:custGeom>
              <a:avLst/>
              <a:gdLst>
                <a:gd name="T0" fmla="*/ 283 w 287"/>
                <a:gd name="T1" fmla="*/ 49 h 49"/>
                <a:gd name="T2" fmla="*/ 225 w 287"/>
                <a:gd name="T3" fmla="*/ 44 h 49"/>
                <a:gd name="T4" fmla="*/ 148 w 287"/>
                <a:gd name="T5" fmla="*/ 21 h 49"/>
                <a:gd name="T6" fmla="*/ 141 w 287"/>
                <a:gd name="T7" fmla="*/ 17 h 49"/>
                <a:gd name="T8" fmla="*/ 83 w 287"/>
                <a:gd name="T9" fmla="*/ 3 h 49"/>
                <a:gd name="T10" fmla="*/ 48 w 287"/>
                <a:gd name="T11" fmla="*/ 9 h 49"/>
                <a:gd name="T12" fmla="*/ 9 w 287"/>
                <a:gd name="T13" fmla="*/ 27 h 49"/>
                <a:gd name="T14" fmla="*/ 8 w 287"/>
                <a:gd name="T15" fmla="*/ 28 h 49"/>
                <a:gd name="T16" fmla="*/ 3 w 287"/>
                <a:gd name="T17" fmla="*/ 31 h 49"/>
                <a:gd name="T18" fmla="*/ 1 w 287"/>
                <a:gd name="T19" fmla="*/ 32 h 49"/>
                <a:gd name="T20" fmla="*/ 0 w 287"/>
                <a:gd name="T21" fmla="*/ 31 h 49"/>
                <a:gd name="T22" fmla="*/ 7 w 287"/>
                <a:gd name="T23" fmla="*/ 25 h 49"/>
                <a:gd name="T24" fmla="*/ 8 w 287"/>
                <a:gd name="T25" fmla="*/ 25 h 49"/>
                <a:gd name="T26" fmla="*/ 47 w 287"/>
                <a:gd name="T27" fmla="*/ 6 h 49"/>
                <a:gd name="T28" fmla="*/ 82 w 287"/>
                <a:gd name="T29" fmla="*/ 0 h 49"/>
                <a:gd name="T30" fmla="*/ 83 w 287"/>
                <a:gd name="T31" fmla="*/ 0 h 49"/>
                <a:gd name="T32" fmla="*/ 142 w 287"/>
                <a:gd name="T33" fmla="*/ 15 h 49"/>
                <a:gd name="T34" fmla="*/ 149 w 287"/>
                <a:gd name="T35" fmla="*/ 18 h 49"/>
                <a:gd name="T36" fmla="*/ 226 w 287"/>
                <a:gd name="T37" fmla="*/ 41 h 49"/>
                <a:gd name="T38" fmla="*/ 286 w 287"/>
                <a:gd name="T39" fmla="*/ 46 h 49"/>
                <a:gd name="T40" fmla="*/ 287 w 287"/>
                <a:gd name="T41" fmla="*/ 47 h 49"/>
                <a:gd name="T42" fmla="*/ 286 w 287"/>
                <a:gd name="T43" fmla="*/ 49 h 49"/>
                <a:gd name="T44" fmla="*/ 283 w 287"/>
                <a:gd name="T45"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7" h="49">
                  <a:moveTo>
                    <a:pt x="283" y="49"/>
                  </a:moveTo>
                  <a:cubicBezTo>
                    <a:pt x="278" y="49"/>
                    <a:pt x="262" y="48"/>
                    <a:pt x="225" y="44"/>
                  </a:cubicBezTo>
                  <a:cubicBezTo>
                    <a:pt x="191" y="40"/>
                    <a:pt x="172" y="31"/>
                    <a:pt x="148" y="21"/>
                  </a:cubicBezTo>
                  <a:cubicBezTo>
                    <a:pt x="141" y="17"/>
                    <a:pt x="141" y="17"/>
                    <a:pt x="141" y="17"/>
                  </a:cubicBezTo>
                  <a:cubicBezTo>
                    <a:pt x="132" y="14"/>
                    <a:pt x="109" y="3"/>
                    <a:pt x="83" y="3"/>
                  </a:cubicBezTo>
                  <a:cubicBezTo>
                    <a:pt x="71" y="3"/>
                    <a:pt x="59" y="5"/>
                    <a:pt x="48" y="9"/>
                  </a:cubicBezTo>
                  <a:cubicBezTo>
                    <a:pt x="36" y="12"/>
                    <a:pt x="24" y="18"/>
                    <a:pt x="9" y="27"/>
                  </a:cubicBezTo>
                  <a:cubicBezTo>
                    <a:pt x="9" y="27"/>
                    <a:pt x="9" y="28"/>
                    <a:pt x="8" y="28"/>
                  </a:cubicBezTo>
                  <a:cubicBezTo>
                    <a:pt x="4" y="30"/>
                    <a:pt x="3" y="31"/>
                    <a:pt x="3" y="31"/>
                  </a:cubicBezTo>
                  <a:cubicBezTo>
                    <a:pt x="3" y="32"/>
                    <a:pt x="2" y="32"/>
                    <a:pt x="1" y="32"/>
                  </a:cubicBezTo>
                  <a:cubicBezTo>
                    <a:pt x="1" y="32"/>
                    <a:pt x="0" y="31"/>
                    <a:pt x="0" y="31"/>
                  </a:cubicBezTo>
                  <a:cubicBezTo>
                    <a:pt x="0" y="29"/>
                    <a:pt x="1" y="28"/>
                    <a:pt x="7" y="25"/>
                  </a:cubicBezTo>
                  <a:cubicBezTo>
                    <a:pt x="7" y="25"/>
                    <a:pt x="7" y="25"/>
                    <a:pt x="8" y="25"/>
                  </a:cubicBezTo>
                  <a:cubicBezTo>
                    <a:pt x="22" y="16"/>
                    <a:pt x="35" y="10"/>
                    <a:pt x="47" y="6"/>
                  </a:cubicBezTo>
                  <a:cubicBezTo>
                    <a:pt x="58" y="2"/>
                    <a:pt x="70" y="0"/>
                    <a:pt x="82" y="0"/>
                  </a:cubicBezTo>
                  <a:cubicBezTo>
                    <a:pt x="82" y="0"/>
                    <a:pt x="82" y="0"/>
                    <a:pt x="83" y="0"/>
                  </a:cubicBezTo>
                  <a:cubicBezTo>
                    <a:pt x="110" y="1"/>
                    <a:pt x="133" y="11"/>
                    <a:pt x="142" y="15"/>
                  </a:cubicBezTo>
                  <a:cubicBezTo>
                    <a:pt x="149" y="18"/>
                    <a:pt x="149" y="18"/>
                    <a:pt x="149" y="18"/>
                  </a:cubicBezTo>
                  <a:cubicBezTo>
                    <a:pt x="173" y="29"/>
                    <a:pt x="192" y="37"/>
                    <a:pt x="226" y="41"/>
                  </a:cubicBezTo>
                  <a:cubicBezTo>
                    <a:pt x="273" y="47"/>
                    <a:pt x="286" y="46"/>
                    <a:pt x="286" y="46"/>
                  </a:cubicBezTo>
                  <a:cubicBezTo>
                    <a:pt x="286" y="46"/>
                    <a:pt x="287" y="46"/>
                    <a:pt x="287" y="47"/>
                  </a:cubicBezTo>
                  <a:cubicBezTo>
                    <a:pt x="287" y="48"/>
                    <a:pt x="287" y="49"/>
                    <a:pt x="286" y="49"/>
                  </a:cubicBezTo>
                  <a:cubicBezTo>
                    <a:pt x="286" y="49"/>
                    <a:pt x="285" y="49"/>
                    <a:pt x="283" y="4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grpSp>
      <p:sp>
        <p:nvSpPr>
          <p:cNvPr id="38" name="TextBox 37"/>
          <p:cNvSpPr txBox="1"/>
          <p:nvPr/>
        </p:nvSpPr>
        <p:spPr>
          <a:xfrm>
            <a:off x="3757881" y="44369"/>
            <a:ext cx="8662605" cy="253916"/>
          </a:xfrm>
          <a:prstGeom prst="rect">
            <a:avLst/>
          </a:prstGeom>
          <a:noFill/>
        </p:spPr>
        <p:txBody>
          <a:bodyPr wrap="square" rtlCol="0">
            <a:spAutoFit/>
          </a:bodyPr>
          <a:lstStyle/>
          <a:p>
            <a:r>
              <a:rPr lang="en-CA" sz="1050" dirty="0"/>
              <a:t>http://www.psychology.sunysb.edu/attachment/online/inge_origins.pdf</a:t>
            </a:r>
          </a:p>
        </p:txBody>
      </p:sp>
      <p:sp>
        <p:nvSpPr>
          <p:cNvPr id="39" name="TextBox 38"/>
          <p:cNvSpPr txBox="1"/>
          <p:nvPr/>
        </p:nvSpPr>
        <p:spPr>
          <a:xfrm>
            <a:off x="532163" y="0"/>
            <a:ext cx="184731" cy="369332"/>
          </a:xfrm>
          <a:prstGeom prst="rect">
            <a:avLst/>
          </a:prstGeom>
          <a:noFill/>
        </p:spPr>
        <p:txBody>
          <a:bodyPr wrap="none" rtlCol="0">
            <a:spAutoFit/>
          </a:bodyPr>
          <a:lstStyle/>
          <a:p>
            <a:endParaRPr lang="en-CA" dirty="0"/>
          </a:p>
        </p:txBody>
      </p:sp>
      <p:sp>
        <p:nvSpPr>
          <p:cNvPr id="44" name="TextBox 43"/>
          <p:cNvSpPr txBox="1"/>
          <p:nvPr/>
        </p:nvSpPr>
        <p:spPr>
          <a:xfrm>
            <a:off x="7026307" y="1225911"/>
            <a:ext cx="1791581" cy="830997"/>
          </a:xfrm>
          <a:prstGeom prst="rect">
            <a:avLst/>
          </a:prstGeom>
          <a:noFill/>
        </p:spPr>
        <p:txBody>
          <a:bodyPr wrap="square" rtlCol="0">
            <a:spAutoFit/>
          </a:bodyPr>
          <a:lstStyle/>
          <a:p>
            <a:r>
              <a:rPr lang="en-US" sz="1400" b="1" dirty="0" smtClean="0"/>
              <a:t>1964</a:t>
            </a:r>
          </a:p>
          <a:p>
            <a:r>
              <a:rPr lang="en-US" sz="1000" dirty="0" smtClean="0"/>
              <a:t>Shaffer ,Emerson</a:t>
            </a:r>
          </a:p>
          <a:p>
            <a:r>
              <a:rPr lang="en-US" sz="1000" dirty="0" smtClean="0"/>
              <a:t>Baby study</a:t>
            </a:r>
            <a:endParaRPr lang="en-US" sz="1000" dirty="0"/>
          </a:p>
          <a:p>
            <a:endParaRPr lang="en-CA" sz="1400" b="1" dirty="0"/>
          </a:p>
        </p:txBody>
      </p:sp>
    </p:spTree>
    <p:extLst>
      <p:ext uri="{BB962C8B-B14F-4D97-AF65-F5344CB8AC3E}">
        <p14:creationId xmlns:p14="http://schemas.microsoft.com/office/powerpoint/2010/main" val="50139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250"/>
                                  </p:stCondLst>
                                  <p:childTnLst>
                                    <p:set>
                                      <p:cBhvr>
                                        <p:cTn id="6" dur="1" fill="hold">
                                          <p:stCondLst>
                                            <p:cond delay="0"/>
                                          </p:stCondLst>
                                        </p:cTn>
                                        <p:tgtEl>
                                          <p:spTgt spid="69"/>
                                        </p:tgtEl>
                                        <p:attrNameLst>
                                          <p:attrName>style.visibility</p:attrName>
                                        </p:attrNameLst>
                                      </p:cBhvr>
                                      <p:to>
                                        <p:strVal val="visible"/>
                                      </p:to>
                                    </p:set>
                                    <p:anim calcmode="lin" valueType="num">
                                      <p:cBhvr>
                                        <p:cTn id="7" dur="500" fill="hold"/>
                                        <p:tgtEl>
                                          <p:spTgt spid="69"/>
                                        </p:tgtEl>
                                        <p:attrNameLst>
                                          <p:attrName>ppt_w</p:attrName>
                                        </p:attrNameLst>
                                      </p:cBhvr>
                                      <p:tavLst>
                                        <p:tav tm="0">
                                          <p:val>
                                            <p:fltVal val="0"/>
                                          </p:val>
                                        </p:tav>
                                        <p:tav tm="100000">
                                          <p:val>
                                            <p:strVal val="#ppt_w"/>
                                          </p:val>
                                        </p:tav>
                                      </p:tavLst>
                                    </p:anim>
                                    <p:anim calcmode="lin" valueType="num">
                                      <p:cBhvr>
                                        <p:cTn id="8" dur="500" fill="hold"/>
                                        <p:tgtEl>
                                          <p:spTgt spid="69"/>
                                        </p:tgtEl>
                                        <p:attrNameLst>
                                          <p:attrName>ppt_h</p:attrName>
                                        </p:attrNameLst>
                                      </p:cBhvr>
                                      <p:tavLst>
                                        <p:tav tm="0">
                                          <p:val>
                                            <p:fltVal val="0"/>
                                          </p:val>
                                        </p:tav>
                                        <p:tav tm="100000">
                                          <p:val>
                                            <p:strVal val="#ppt_h"/>
                                          </p:val>
                                        </p:tav>
                                      </p:tavLst>
                                    </p:anim>
                                    <p:animEffect transition="in" filter="fade">
                                      <p:cBhvr>
                                        <p:cTn id="9" dur="500"/>
                                        <p:tgtEl>
                                          <p:spTgt spid="69"/>
                                        </p:tgtEl>
                                      </p:cBhvr>
                                    </p:animEffect>
                                  </p:childTnLst>
                                </p:cTn>
                              </p:par>
                              <p:par>
                                <p:cTn id="10" presetID="10" presetClass="entr" presetSubtype="0" fill="hold" nodeType="withEffect">
                                  <p:stCondLst>
                                    <p:cond delay="250"/>
                                  </p:stCondLst>
                                  <p:childTnLst>
                                    <p:set>
                                      <p:cBhvr>
                                        <p:cTn id="11" dur="1" fill="hold">
                                          <p:stCondLst>
                                            <p:cond delay="0"/>
                                          </p:stCondLst>
                                        </p:cTn>
                                        <p:tgtEl>
                                          <p:spTgt spid="68"/>
                                        </p:tgtEl>
                                        <p:attrNameLst>
                                          <p:attrName>style.visibility</p:attrName>
                                        </p:attrNameLst>
                                      </p:cBhvr>
                                      <p:to>
                                        <p:strVal val="visible"/>
                                      </p:to>
                                    </p:set>
                                    <p:animEffect transition="in" filter="fade">
                                      <p:cBhvr>
                                        <p:cTn id="12" dur="500"/>
                                        <p:tgtEl>
                                          <p:spTgt spid="68"/>
                                        </p:tgtEl>
                                      </p:cBhvr>
                                    </p:animEffect>
                                  </p:childTnLst>
                                </p:cTn>
                              </p:par>
                            </p:childTnLst>
                          </p:cTn>
                        </p:par>
                        <p:par>
                          <p:cTn id="13" fill="hold">
                            <p:stCondLst>
                              <p:cond delay="750"/>
                            </p:stCondLst>
                            <p:childTnLst>
                              <p:par>
                                <p:cTn id="14" presetID="53" presetClass="entr" presetSubtype="16" fill="hold" nodeType="afterEffect">
                                  <p:stCondLst>
                                    <p:cond delay="250"/>
                                  </p:stCondLst>
                                  <p:childTnLst>
                                    <p:set>
                                      <p:cBhvr>
                                        <p:cTn id="15" dur="1" fill="hold">
                                          <p:stCondLst>
                                            <p:cond delay="0"/>
                                          </p:stCondLst>
                                        </p:cTn>
                                        <p:tgtEl>
                                          <p:spTgt spid="89"/>
                                        </p:tgtEl>
                                        <p:attrNameLst>
                                          <p:attrName>style.visibility</p:attrName>
                                        </p:attrNameLst>
                                      </p:cBhvr>
                                      <p:to>
                                        <p:strVal val="visible"/>
                                      </p:to>
                                    </p:set>
                                    <p:anim calcmode="lin" valueType="num">
                                      <p:cBhvr>
                                        <p:cTn id="16" dur="500" fill="hold"/>
                                        <p:tgtEl>
                                          <p:spTgt spid="89"/>
                                        </p:tgtEl>
                                        <p:attrNameLst>
                                          <p:attrName>ppt_w</p:attrName>
                                        </p:attrNameLst>
                                      </p:cBhvr>
                                      <p:tavLst>
                                        <p:tav tm="0">
                                          <p:val>
                                            <p:fltVal val="0"/>
                                          </p:val>
                                        </p:tav>
                                        <p:tav tm="100000">
                                          <p:val>
                                            <p:strVal val="#ppt_w"/>
                                          </p:val>
                                        </p:tav>
                                      </p:tavLst>
                                    </p:anim>
                                    <p:anim calcmode="lin" valueType="num">
                                      <p:cBhvr>
                                        <p:cTn id="17" dur="500" fill="hold"/>
                                        <p:tgtEl>
                                          <p:spTgt spid="89"/>
                                        </p:tgtEl>
                                        <p:attrNameLst>
                                          <p:attrName>ppt_h</p:attrName>
                                        </p:attrNameLst>
                                      </p:cBhvr>
                                      <p:tavLst>
                                        <p:tav tm="0">
                                          <p:val>
                                            <p:fltVal val="0"/>
                                          </p:val>
                                        </p:tav>
                                        <p:tav tm="100000">
                                          <p:val>
                                            <p:strVal val="#ppt_h"/>
                                          </p:val>
                                        </p:tav>
                                      </p:tavLst>
                                    </p:anim>
                                    <p:animEffect transition="in" filter="fade">
                                      <p:cBhvr>
                                        <p:cTn id="18" dur="500"/>
                                        <p:tgtEl>
                                          <p:spTgt spid="89"/>
                                        </p:tgtEl>
                                      </p:cBhvr>
                                    </p:animEffect>
                                  </p:childTnLst>
                                </p:cTn>
                              </p:par>
                              <p:par>
                                <p:cTn id="19" presetID="10" presetClass="entr" presetSubtype="0" fill="hold" nodeType="withEffect">
                                  <p:stCondLst>
                                    <p:cond delay="250"/>
                                  </p:stCondLst>
                                  <p:childTnLst>
                                    <p:set>
                                      <p:cBhvr>
                                        <p:cTn id="20" dur="1" fill="hold">
                                          <p:stCondLst>
                                            <p:cond delay="0"/>
                                          </p:stCondLst>
                                        </p:cTn>
                                        <p:tgtEl>
                                          <p:spTgt spid="88"/>
                                        </p:tgtEl>
                                        <p:attrNameLst>
                                          <p:attrName>style.visibility</p:attrName>
                                        </p:attrNameLst>
                                      </p:cBhvr>
                                      <p:to>
                                        <p:strVal val="visible"/>
                                      </p:to>
                                    </p:set>
                                    <p:animEffect transition="in" filter="fade">
                                      <p:cBhvr>
                                        <p:cTn id="21" dur="500"/>
                                        <p:tgtEl>
                                          <p:spTgt spid="88"/>
                                        </p:tgtEl>
                                      </p:cBhvr>
                                    </p:animEffect>
                                  </p:childTnLst>
                                </p:cTn>
                              </p:par>
                            </p:childTnLst>
                          </p:cTn>
                        </p:par>
                        <p:par>
                          <p:cTn id="22" fill="hold">
                            <p:stCondLst>
                              <p:cond delay="1500"/>
                            </p:stCondLst>
                            <p:childTnLst>
                              <p:par>
                                <p:cTn id="23" presetID="53" presetClass="entr" presetSubtype="16" fill="hold" nodeType="afterEffect">
                                  <p:stCondLst>
                                    <p:cond delay="250"/>
                                  </p:stCondLst>
                                  <p:childTnLst>
                                    <p:set>
                                      <p:cBhvr>
                                        <p:cTn id="24" dur="1" fill="hold">
                                          <p:stCondLst>
                                            <p:cond delay="0"/>
                                          </p:stCondLst>
                                        </p:cTn>
                                        <p:tgtEl>
                                          <p:spTgt spid="73"/>
                                        </p:tgtEl>
                                        <p:attrNameLst>
                                          <p:attrName>style.visibility</p:attrName>
                                        </p:attrNameLst>
                                      </p:cBhvr>
                                      <p:to>
                                        <p:strVal val="visible"/>
                                      </p:to>
                                    </p:set>
                                    <p:anim calcmode="lin" valueType="num">
                                      <p:cBhvr>
                                        <p:cTn id="25" dur="500" fill="hold"/>
                                        <p:tgtEl>
                                          <p:spTgt spid="73"/>
                                        </p:tgtEl>
                                        <p:attrNameLst>
                                          <p:attrName>ppt_w</p:attrName>
                                        </p:attrNameLst>
                                      </p:cBhvr>
                                      <p:tavLst>
                                        <p:tav tm="0">
                                          <p:val>
                                            <p:fltVal val="0"/>
                                          </p:val>
                                        </p:tav>
                                        <p:tav tm="100000">
                                          <p:val>
                                            <p:strVal val="#ppt_w"/>
                                          </p:val>
                                        </p:tav>
                                      </p:tavLst>
                                    </p:anim>
                                    <p:anim calcmode="lin" valueType="num">
                                      <p:cBhvr>
                                        <p:cTn id="26" dur="500" fill="hold"/>
                                        <p:tgtEl>
                                          <p:spTgt spid="73"/>
                                        </p:tgtEl>
                                        <p:attrNameLst>
                                          <p:attrName>ppt_h</p:attrName>
                                        </p:attrNameLst>
                                      </p:cBhvr>
                                      <p:tavLst>
                                        <p:tav tm="0">
                                          <p:val>
                                            <p:fltVal val="0"/>
                                          </p:val>
                                        </p:tav>
                                        <p:tav tm="100000">
                                          <p:val>
                                            <p:strVal val="#ppt_h"/>
                                          </p:val>
                                        </p:tav>
                                      </p:tavLst>
                                    </p:anim>
                                    <p:animEffect transition="in" filter="fade">
                                      <p:cBhvr>
                                        <p:cTn id="27" dur="500"/>
                                        <p:tgtEl>
                                          <p:spTgt spid="73"/>
                                        </p:tgtEl>
                                      </p:cBhvr>
                                    </p:animEffect>
                                  </p:childTnLst>
                                </p:cTn>
                              </p:par>
                              <p:par>
                                <p:cTn id="28" presetID="10" presetClass="entr" presetSubtype="0" fill="hold" nodeType="withEffect">
                                  <p:stCondLst>
                                    <p:cond delay="250"/>
                                  </p:stCondLst>
                                  <p:childTnLst>
                                    <p:set>
                                      <p:cBhvr>
                                        <p:cTn id="29" dur="1" fill="hold">
                                          <p:stCondLst>
                                            <p:cond delay="0"/>
                                          </p:stCondLst>
                                        </p:cTn>
                                        <p:tgtEl>
                                          <p:spTgt spid="72"/>
                                        </p:tgtEl>
                                        <p:attrNameLst>
                                          <p:attrName>style.visibility</p:attrName>
                                        </p:attrNameLst>
                                      </p:cBhvr>
                                      <p:to>
                                        <p:strVal val="visible"/>
                                      </p:to>
                                    </p:set>
                                    <p:animEffect transition="in" filter="fade">
                                      <p:cBhvr>
                                        <p:cTn id="30" dur="500"/>
                                        <p:tgtEl>
                                          <p:spTgt spid="72"/>
                                        </p:tgtEl>
                                      </p:cBhvr>
                                    </p:animEffect>
                                  </p:childTnLst>
                                </p:cTn>
                              </p:par>
                            </p:childTnLst>
                          </p:cTn>
                        </p:par>
                        <p:par>
                          <p:cTn id="31" fill="hold">
                            <p:stCondLst>
                              <p:cond delay="2250"/>
                            </p:stCondLst>
                            <p:childTnLst>
                              <p:par>
                                <p:cTn id="32" presetID="53" presetClass="entr" presetSubtype="16" fill="hold" nodeType="afterEffect">
                                  <p:stCondLst>
                                    <p:cond delay="250"/>
                                  </p:stCondLst>
                                  <p:childTnLst>
                                    <p:set>
                                      <p:cBhvr>
                                        <p:cTn id="33" dur="1" fill="hold">
                                          <p:stCondLst>
                                            <p:cond delay="0"/>
                                          </p:stCondLst>
                                        </p:cTn>
                                        <p:tgtEl>
                                          <p:spTgt spid="93"/>
                                        </p:tgtEl>
                                        <p:attrNameLst>
                                          <p:attrName>style.visibility</p:attrName>
                                        </p:attrNameLst>
                                      </p:cBhvr>
                                      <p:to>
                                        <p:strVal val="visible"/>
                                      </p:to>
                                    </p:set>
                                    <p:anim calcmode="lin" valueType="num">
                                      <p:cBhvr>
                                        <p:cTn id="34" dur="500" fill="hold"/>
                                        <p:tgtEl>
                                          <p:spTgt spid="93"/>
                                        </p:tgtEl>
                                        <p:attrNameLst>
                                          <p:attrName>ppt_w</p:attrName>
                                        </p:attrNameLst>
                                      </p:cBhvr>
                                      <p:tavLst>
                                        <p:tav tm="0">
                                          <p:val>
                                            <p:fltVal val="0"/>
                                          </p:val>
                                        </p:tav>
                                        <p:tav tm="100000">
                                          <p:val>
                                            <p:strVal val="#ppt_w"/>
                                          </p:val>
                                        </p:tav>
                                      </p:tavLst>
                                    </p:anim>
                                    <p:anim calcmode="lin" valueType="num">
                                      <p:cBhvr>
                                        <p:cTn id="35" dur="500" fill="hold"/>
                                        <p:tgtEl>
                                          <p:spTgt spid="93"/>
                                        </p:tgtEl>
                                        <p:attrNameLst>
                                          <p:attrName>ppt_h</p:attrName>
                                        </p:attrNameLst>
                                      </p:cBhvr>
                                      <p:tavLst>
                                        <p:tav tm="0">
                                          <p:val>
                                            <p:fltVal val="0"/>
                                          </p:val>
                                        </p:tav>
                                        <p:tav tm="100000">
                                          <p:val>
                                            <p:strVal val="#ppt_h"/>
                                          </p:val>
                                        </p:tav>
                                      </p:tavLst>
                                    </p:anim>
                                    <p:animEffect transition="in" filter="fade">
                                      <p:cBhvr>
                                        <p:cTn id="36" dur="500"/>
                                        <p:tgtEl>
                                          <p:spTgt spid="93"/>
                                        </p:tgtEl>
                                      </p:cBhvr>
                                    </p:animEffect>
                                  </p:childTnLst>
                                </p:cTn>
                              </p:par>
                              <p:par>
                                <p:cTn id="37" presetID="10" presetClass="entr" presetSubtype="0" fill="hold" nodeType="withEffect">
                                  <p:stCondLst>
                                    <p:cond delay="250"/>
                                  </p:stCondLst>
                                  <p:childTnLst>
                                    <p:set>
                                      <p:cBhvr>
                                        <p:cTn id="38" dur="1" fill="hold">
                                          <p:stCondLst>
                                            <p:cond delay="0"/>
                                          </p:stCondLst>
                                        </p:cTn>
                                        <p:tgtEl>
                                          <p:spTgt spid="92"/>
                                        </p:tgtEl>
                                        <p:attrNameLst>
                                          <p:attrName>style.visibility</p:attrName>
                                        </p:attrNameLst>
                                      </p:cBhvr>
                                      <p:to>
                                        <p:strVal val="visible"/>
                                      </p:to>
                                    </p:set>
                                    <p:animEffect transition="in" filter="fade">
                                      <p:cBhvr>
                                        <p:cTn id="39" dur="500"/>
                                        <p:tgtEl>
                                          <p:spTgt spid="92"/>
                                        </p:tgtEl>
                                      </p:cBhvr>
                                    </p:animEffect>
                                  </p:childTnLst>
                                </p:cTn>
                              </p:par>
                            </p:childTnLst>
                          </p:cTn>
                        </p:par>
                        <p:par>
                          <p:cTn id="40" fill="hold">
                            <p:stCondLst>
                              <p:cond delay="3000"/>
                            </p:stCondLst>
                            <p:childTnLst>
                              <p:par>
                                <p:cTn id="41" presetID="53" presetClass="entr" presetSubtype="16" fill="hold" nodeType="afterEffect">
                                  <p:stCondLst>
                                    <p:cond delay="250"/>
                                  </p:stCondLst>
                                  <p:childTnLst>
                                    <p:set>
                                      <p:cBhvr>
                                        <p:cTn id="42" dur="1" fill="hold">
                                          <p:stCondLst>
                                            <p:cond delay="0"/>
                                          </p:stCondLst>
                                        </p:cTn>
                                        <p:tgtEl>
                                          <p:spTgt spid="77"/>
                                        </p:tgtEl>
                                        <p:attrNameLst>
                                          <p:attrName>style.visibility</p:attrName>
                                        </p:attrNameLst>
                                      </p:cBhvr>
                                      <p:to>
                                        <p:strVal val="visible"/>
                                      </p:to>
                                    </p:set>
                                    <p:anim calcmode="lin" valueType="num">
                                      <p:cBhvr>
                                        <p:cTn id="43" dur="500" fill="hold"/>
                                        <p:tgtEl>
                                          <p:spTgt spid="77"/>
                                        </p:tgtEl>
                                        <p:attrNameLst>
                                          <p:attrName>ppt_w</p:attrName>
                                        </p:attrNameLst>
                                      </p:cBhvr>
                                      <p:tavLst>
                                        <p:tav tm="0">
                                          <p:val>
                                            <p:fltVal val="0"/>
                                          </p:val>
                                        </p:tav>
                                        <p:tav tm="100000">
                                          <p:val>
                                            <p:strVal val="#ppt_w"/>
                                          </p:val>
                                        </p:tav>
                                      </p:tavLst>
                                    </p:anim>
                                    <p:anim calcmode="lin" valueType="num">
                                      <p:cBhvr>
                                        <p:cTn id="44" dur="500" fill="hold"/>
                                        <p:tgtEl>
                                          <p:spTgt spid="77"/>
                                        </p:tgtEl>
                                        <p:attrNameLst>
                                          <p:attrName>ppt_h</p:attrName>
                                        </p:attrNameLst>
                                      </p:cBhvr>
                                      <p:tavLst>
                                        <p:tav tm="0">
                                          <p:val>
                                            <p:fltVal val="0"/>
                                          </p:val>
                                        </p:tav>
                                        <p:tav tm="100000">
                                          <p:val>
                                            <p:strVal val="#ppt_h"/>
                                          </p:val>
                                        </p:tav>
                                      </p:tavLst>
                                    </p:anim>
                                    <p:animEffect transition="in" filter="fade">
                                      <p:cBhvr>
                                        <p:cTn id="45" dur="500"/>
                                        <p:tgtEl>
                                          <p:spTgt spid="77"/>
                                        </p:tgtEl>
                                      </p:cBhvr>
                                    </p:animEffect>
                                  </p:childTnLst>
                                </p:cTn>
                              </p:par>
                              <p:par>
                                <p:cTn id="46" presetID="10" presetClass="entr" presetSubtype="0" fill="hold" nodeType="withEffect">
                                  <p:stCondLst>
                                    <p:cond delay="250"/>
                                  </p:stCondLst>
                                  <p:childTnLst>
                                    <p:set>
                                      <p:cBhvr>
                                        <p:cTn id="47" dur="1" fill="hold">
                                          <p:stCondLst>
                                            <p:cond delay="0"/>
                                          </p:stCondLst>
                                        </p:cTn>
                                        <p:tgtEl>
                                          <p:spTgt spid="76"/>
                                        </p:tgtEl>
                                        <p:attrNameLst>
                                          <p:attrName>style.visibility</p:attrName>
                                        </p:attrNameLst>
                                      </p:cBhvr>
                                      <p:to>
                                        <p:strVal val="visible"/>
                                      </p:to>
                                    </p:set>
                                    <p:animEffect transition="in" filter="fade">
                                      <p:cBhvr>
                                        <p:cTn id="48" dur="500"/>
                                        <p:tgtEl>
                                          <p:spTgt spid="76"/>
                                        </p:tgtEl>
                                      </p:cBhvr>
                                    </p:animEffect>
                                  </p:childTnLst>
                                </p:cTn>
                              </p:par>
                            </p:childTnLst>
                          </p:cTn>
                        </p:par>
                        <p:par>
                          <p:cTn id="49" fill="hold">
                            <p:stCondLst>
                              <p:cond delay="3750"/>
                            </p:stCondLst>
                            <p:childTnLst>
                              <p:par>
                                <p:cTn id="50" presetID="53" presetClass="entr" presetSubtype="16" fill="hold" nodeType="afterEffect">
                                  <p:stCondLst>
                                    <p:cond delay="250"/>
                                  </p:stCondLst>
                                  <p:childTnLst>
                                    <p:set>
                                      <p:cBhvr>
                                        <p:cTn id="51" dur="1" fill="hold">
                                          <p:stCondLst>
                                            <p:cond delay="0"/>
                                          </p:stCondLst>
                                        </p:cTn>
                                        <p:tgtEl>
                                          <p:spTgt spid="97"/>
                                        </p:tgtEl>
                                        <p:attrNameLst>
                                          <p:attrName>style.visibility</p:attrName>
                                        </p:attrNameLst>
                                      </p:cBhvr>
                                      <p:to>
                                        <p:strVal val="visible"/>
                                      </p:to>
                                    </p:set>
                                    <p:anim calcmode="lin" valueType="num">
                                      <p:cBhvr>
                                        <p:cTn id="52" dur="500" fill="hold"/>
                                        <p:tgtEl>
                                          <p:spTgt spid="97"/>
                                        </p:tgtEl>
                                        <p:attrNameLst>
                                          <p:attrName>ppt_w</p:attrName>
                                        </p:attrNameLst>
                                      </p:cBhvr>
                                      <p:tavLst>
                                        <p:tav tm="0">
                                          <p:val>
                                            <p:fltVal val="0"/>
                                          </p:val>
                                        </p:tav>
                                        <p:tav tm="100000">
                                          <p:val>
                                            <p:strVal val="#ppt_w"/>
                                          </p:val>
                                        </p:tav>
                                      </p:tavLst>
                                    </p:anim>
                                    <p:anim calcmode="lin" valueType="num">
                                      <p:cBhvr>
                                        <p:cTn id="53" dur="500" fill="hold"/>
                                        <p:tgtEl>
                                          <p:spTgt spid="97"/>
                                        </p:tgtEl>
                                        <p:attrNameLst>
                                          <p:attrName>ppt_h</p:attrName>
                                        </p:attrNameLst>
                                      </p:cBhvr>
                                      <p:tavLst>
                                        <p:tav tm="0">
                                          <p:val>
                                            <p:fltVal val="0"/>
                                          </p:val>
                                        </p:tav>
                                        <p:tav tm="100000">
                                          <p:val>
                                            <p:strVal val="#ppt_h"/>
                                          </p:val>
                                        </p:tav>
                                      </p:tavLst>
                                    </p:anim>
                                    <p:animEffect transition="in" filter="fade">
                                      <p:cBhvr>
                                        <p:cTn id="54" dur="500"/>
                                        <p:tgtEl>
                                          <p:spTgt spid="97"/>
                                        </p:tgtEl>
                                      </p:cBhvr>
                                    </p:animEffect>
                                  </p:childTnLst>
                                </p:cTn>
                              </p:par>
                              <p:par>
                                <p:cTn id="55" presetID="10" presetClass="entr" presetSubtype="0" fill="hold" nodeType="withEffect">
                                  <p:stCondLst>
                                    <p:cond delay="250"/>
                                  </p:stCondLst>
                                  <p:childTnLst>
                                    <p:set>
                                      <p:cBhvr>
                                        <p:cTn id="56" dur="1" fill="hold">
                                          <p:stCondLst>
                                            <p:cond delay="0"/>
                                          </p:stCondLst>
                                        </p:cTn>
                                        <p:tgtEl>
                                          <p:spTgt spid="96"/>
                                        </p:tgtEl>
                                        <p:attrNameLst>
                                          <p:attrName>style.visibility</p:attrName>
                                        </p:attrNameLst>
                                      </p:cBhvr>
                                      <p:to>
                                        <p:strVal val="visible"/>
                                      </p:to>
                                    </p:set>
                                    <p:animEffect transition="in" filter="fade">
                                      <p:cBhvr>
                                        <p:cTn id="57" dur="500"/>
                                        <p:tgtEl>
                                          <p:spTgt spid="96"/>
                                        </p:tgtEl>
                                      </p:cBhvr>
                                    </p:animEffect>
                                  </p:childTnLst>
                                </p:cTn>
                              </p:par>
                            </p:childTnLst>
                          </p:cTn>
                        </p:par>
                        <p:par>
                          <p:cTn id="58" fill="hold">
                            <p:stCondLst>
                              <p:cond delay="4500"/>
                            </p:stCondLst>
                            <p:childTnLst>
                              <p:par>
                                <p:cTn id="59" presetID="53" presetClass="entr" presetSubtype="16" fill="hold" nodeType="afterEffect">
                                  <p:stCondLst>
                                    <p:cond delay="250"/>
                                  </p:stCondLst>
                                  <p:childTnLst>
                                    <p:set>
                                      <p:cBhvr>
                                        <p:cTn id="60" dur="1" fill="hold">
                                          <p:stCondLst>
                                            <p:cond delay="0"/>
                                          </p:stCondLst>
                                        </p:cTn>
                                        <p:tgtEl>
                                          <p:spTgt spid="81"/>
                                        </p:tgtEl>
                                        <p:attrNameLst>
                                          <p:attrName>style.visibility</p:attrName>
                                        </p:attrNameLst>
                                      </p:cBhvr>
                                      <p:to>
                                        <p:strVal val="visible"/>
                                      </p:to>
                                    </p:set>
                                    <p:anim calcmode="lin" valueType="num">
                                      <p:cBhvr>
                                        <p:cTn id="61" dur="500" fill="hold"/>
                                        <p:tgtEl>
                                          <p:spTgt spid="81"/>
                                        </p:tgtEl>
                                        <p:attrNameLst>
                                          <p:attrName>ppt_w</p:attrName>
                                        </p:attrNameLst>
                                      </p:cBhvr>
                                      <p:tavLst>
                                        <p:tav tm="0">
                                          <p:val>
                                            <p:fltVal val="0"/>
                                          </p:val>
                                        </p:tav>
                                        <p:tav tm="100000">
                                          <p:val>
                                            <p:strVal val="#ppt_w"/>
                                          </p:val>
                                        </p:tav>
                                      </p:tavLst>
                                    </p:anim>
                                    <p:anim calcmode="lin" valueType="num">
                                      <p:cBhvr>
                                        <p:cTn id="62" dur="500" fill="hold"/>
                                        <p:tgtEl>
                                          <p:spTgt spid="81"/>
                                        </p:tgtEl>
                                        <p:attrNameLst>
                                          <p:attrName>ppt_h</p:attrName>
                                        </p:attrNameLst>
                                      </p:cBhvr>
                                      <p:tavLst>
                                        <p:tav tm="0">
                                          <p:val>
                                            <p:fltVal val="0"/>
                                          </p:val>
                                        </p:tav>
                                        <p:tav tm="100000">
                                          <p:val>
                                            <p:strVal val="#ppt_h"/>
                                          </p:val>
                                        </p:tav>
                                      </p:tavLst>
                                    </p:anim>
                                    <p:animEffect transition="in" filter="fade">
                                      <p:cBhvr>
                                        <p:cTn id="63" dur="500"/>
                                        <p:tgtEl>
                                          <p:spTgt spid="81"/>
                                        </p:tgtEl>
                                      </p:cBhvr>
                                    </p:animEffect>
                                  </p:childTnLst>
                                </p:cTn>
                              </p:par>
                              <p:par>
                                <p:cTn id="64" presetID="10" presetClass="entr" presetSubtype="0" fill="hold" nodeType="withEffect">
                                  <p:stCondLst>
                                    <p:cond delay="250"/>
                                  </p:stCondLst>
                                  <p:childTnLst>
                                    <p:set>
                                      <p:cBhvr>
                                        <p:cTn id="65" dur="1" fill="hold">
                                          <p:stCondLst>
                                            <p:cond delay="0"/>
                                          </p:stCondLst>
                                        </p:cTn>
                                        <p:tgtEl>
                                          <p:spTgt spid="80"/>
                                        </p:tgtEl>
                                        <p:attrNameLst>
                                          <p:attrName>style.visibility</p:attrName>
                                        </p:attrNameLst>
                                      </p:cBhvr>
                                      <p:to>
                                        <p:strVal val="visible"/>
                                      </p:to>
                                    </p:set>
                                    <p:animEffect transition="in" filter="fade">
                                      <p:cBhvr>
                                        <p:cTn id="66" dur="500"/>
                                        <p:tgtEl>
                                          <p:spTgt spid="80"/>
                                        </p:tgtEl>
                                      </p:cBhvr>
                                    </p:animEffect>
                                  </p:childTnLst>
                                </p:cTn>
                              </p:par>
                            </p:childTnLst>
                          </p:cTn>
                        </p:par>
                        <p:par>
                          <p:cTn id="67" fill="hold">
                            <p:stCondLst>
                              <p:cond delay="5250"/>
                            </p:stCondLst>
                            <p:childTnLst>
                              <p:par>
                                <p:cTn id="68" presetID="53" presetClass="entr" presetSubtype="16" fill="hold" nodeType="afterEffect">
                                  <p:stCondLst>
                                    <p:cond delay="250"/>
                                  </p:stCondLst>
                                  <p:childTnLst>
                                    <p:set>
                                      <p:cBhvr>
                                        <p:cTn id="69" dur="1" fill="hold">
                                          <p:stCondLst>
                                            <p:cond delay="0"/>
                                          </p:stCondLst>
                                        </p:cTn>
                                        <p:tgtEl>
                                          <p:spTgt spid="101"/>
                                        </p:tgtEl>
                                        <p:attrNameLst>
                                          <p:attrName>style.visibility</p:attrName>
                                        </p:attrNameLst>
                                      </p:cBhvr>
                                      <p:to>
                                        <p:strVal val="visible"/>
                                      </p:to>
                                    </p:set>
                                    <p:anim calcmode="lin" valueType="num">
                                      <p:cBhvr>
                                        <p:cTn id="70" dur="500" fill="hold"/>
                                        <p:tgtEl>
                                          <p:spTgt spid="101"/>
                                        </p:tgtEl>
                                        <p:attrNameLst>
                                          <p:attrName>ppt_w</p:attrName>
                                        </p:attrNameLst>
                                      </p:cBhvr>
                                      <p:tavLst>
                                        <p:tav tm="0">
                                          <p:val>
                                            <p:fltVal val="0"/>
                                          </p:val>
                                        </p:tav>
                                        <p:tav tm="100000">
                                          <p:val>
                                            <p:strVal val="#ppt_w"/>
                                          </p:val>
                                        </p:tav>
                                      </p:tavLst>
                                    </p:anim>
                                    <p:anim calcmode="lin" valueType="num">
                                      <p:cBhvr>
                                        <p:cTn id="71" dur="500" fill="hold"/>
                                        <p:tgtEl>
                                          <p:spTgt spid="101"/>
                                        </p:tgtEl>
                                        <p:attrNameLst>
                                          <p:attrName>ppt_h</p:attrName>
                                        </p:attrNameLst>
                                      </p:cBhvr>
                                      <p:tavLst>
                                        <p:tav tm="0">
                                          <p:val>
                                            <p:fltVal val="0"/>
                                          </p:val>
                                        </p:tav>
                                        <p:tav tm="100000">
                                          <p:val>
                                            <p:strVal val="#ppt_h"/>
                                          </p:val>
                                        </p:tav>
                                      </p:tavLst>
                                    </p:anim>
                                    <p:animEffect transition="in" filter="fade">
                                      <p:cBhvr>
                                        <p:cTn id="72" dur="500"/>
                                        <p:tgtEl>
                                          <p:spTgt spid="101"/>
                                        </p:tgtEl>
                                      </p:cBhvr>
                                    </p:animEffect>
                                  </p:childTnLst>
                                </p:cTn>
                              </p:par>
                              <p:par>
                                <p:cTn id="73" presetID="10" presetClass="entr" presetSubtype="0" fill="hold" nodeType="withEffect">
                                  <p:stCondLst>
                                    <p:cond delay="250"/>
                                  </p:stCondLst>
                                  <p:childTnLst>
                                    <p:set>
                                      <p:cBhvr>
                                        <p:cTn id="74" dur="1" fill="hold">
                                          <p:stCondLst>
                                            <p:cond delay="0"/>
                                          </p:stCondLst>
                                        </p:cTn>
                                        <p:tgtEl>
                                          <p:spTgt spid="100"/>
                                        </p:tgtEl>
                                        <p:attrNameLst>
                                          <p:attrName>style.visibility</p:attrName>
                                        </p:attrNameLst>
                                      </p:cBhvr>
                                      <p:to>
                                        <p:strVal val="visible"/>
                                      </p:to>
                                    </p:set>
                                    <p:animEffect transition="in" filter="fade">
                                      <p:cBhvr>
                                        <p:cTn id="75" dur="500"/>
                                        <p:tgtEl>
                                          <p:spTgt spid="100"/>
                                        </p:tgtEl>
                                      </p:cBhvr>
                                    </p:animEffect>
                                  </p:childTnLst>
                                </p:cTn>
                              </p:par>
                            </p:childTnLst>
                          </p:cTn>
                        </p:par>
                        <p:par>
                          <p:cTn id="76" fill="hold">
                            <p:stCondLst>
                              <p:cond delay="6000"/>
                            </p:stCondLst>
                            <p:childTnLst>
                              <p:par>
                                <p:cTn id="77" presetID="53" presetClass="entr" presetSubtype="16" fill="hold" nodeType="afterEffect">
                                  <p:stCondLst>
                                    <p:cond delay="250"/>
                                  </p:stCondLst>
                                  <p:childTnLst>
                                    <p:set>
                                      <p:cBhvr>
                                        <p:cTn id="78" dur="1" fill="hold">
                                          <p:stCondLst>
                                            <p:cond delay="0"/>
                                          </p:stCondLst>
                                        </p:cTn>
                                        <p:tgtEl>
                                          <p:spTgt spid="85"/>
                                        </p:tgtEl>
                                        <p:attrNameLst>
                                          <p:attrName>style.visibility</p:attrName>
                                        </p:attrNameLst>
                                      </p:cBhvr>
                                      <p:to>
                                        <p:strVal val="visible"/>
                                      </p:to>
                                    </p:set>
                                    <p:anim calcmode="lin" valueType="num">
                                      <p:cBhvr>
                                        <p:cTn id="79" dur="500" fill="hold"/>
                                        <p:tgtEl>
                                          <p:spTgt spid="85"/>
                                        </p:tgtEl>
                                        <p:attrNameLst>
                                          <p:attrName>ppt_w</p:attrName>
                                        </p:attrNameLst>
                                      </p:cBhvr>
                                      <p:tavLst>
                                        <p:tav tm="0">
                                          <p:val>
                                            <p:fltVal val="0"/>
                                          </p:val>
                                        </p:tav>
                                        <p:tav tm="100000">
                                          <p:val>
                                            <p:strVal val="#ppt_w"/>
                                          </p:val>
                                        </p:tav>
                                      </p:tavLst>
                                    </p:anim>
                                    <p:anim calcmode="lin" valueType="num">
                                      <p:cBhvr>
                                        <p:cTn id="80" dur="500" fill="hold"/>
                                        <p:tgtEl>
                                          <p:spTgt spid="85"/>
                                        </p:tgtEl>
                                        <p:attrNameLst>
                                          <p:attrName>ppt_h</p:attrName>
                                        </p:attrNameLst>
                                      </p:cBhvr>
                                      <p:tavLst>
                                        <p:tav tm="0">
                                          <p:val>
                                            <p:fltVal val="0"/>
                                          </p:val>
                                        </p:tav>
                                        <p:tav tm="100000">
                                          <p:val>
                                            <p:strVal val="#ppt_h"/>
                                          </p:val>
                                        </p:tav>
                                      </p:tavLst>
                                    </p:anim>
                                    <p:animEffect transition="in" filter="fade">
                                      <p:cBhvr>
                                        <p:cTn id="81" dur="500"/>
                                        <p:tgtEl>
                                          <p:spTgt spid="85"/>
                                        </p:tgtEl>
                                      </p:cBhvr>
                                    </p:animEffect>
                                  </p:childTnLst>
                                </p:cTn>
                              </p:par>
                              <p:par>
                                <p:cTn id="82" presetID="10" presetClass="entr" presetSubtype="0" fill="hold" nodeType="withEffect">
                                  <p:stCondLst>
                                    <p:cond delay="250"/>
                                  </p:stCondLst>
                                  <p:childTnLst>
                                    <p:set>
                                      <p:cBhvr>
                                        <p:cTn id="83" dur="1" fill="hold">
                                          <p:stCondLst>
                                            <p:cond delay="0"/>
                                          </p:stCondLst>
                                        </p:cTn>
                                        <p:tgtEl>
                                          <p:spTgt spid="84"/>
                                        </p:tgtEl>
                                        <p:attrNameLst>
                                          <p:attrName>style.visibility</p:attrName>
                                        </p:attrNameLst>
                                      </p:cBhvr>
                                      <p:to>
                                        <p:strVal val="visible"/>
                                      </p:to>
                                    </p:set>
                                    <p:animEffect transition="in" filter="fade">
                                      <p:cBhvr>
                                        <p:cTn id="84" dur="500"/>
                                        <p:tgtEl>
                                          <p:spTgt spid="84"/>
                                        </p:tgtEl>
                                      </p:cBhvr>
                                    </p:animEffect>
                                  </p:childTnLst>
                                </p:cTn>
                              </p:par>
                            </p:childTnLst>
                          </p:cTn>
                        </p:par>
                        <p:par>
                          <p:cTn id="85" fill="hold">
                            <p:stCondLst>
                              <p:cond delay="6750"/>
                            </p:stCondLst>
                            <p:childTnLst>
                              <p:par>
                                <p:cTn id="86" presetID="53" presetClass="entr" presetSubtype="16" fill="hold" nodeType="afterEffect">
                                  <p:stCondLst>
                                    <p:cond delay="250"/>
                                  </p:stCondLst>
                                  <p:childTnLst>
                                    <p:set>
                                      <p:cBhvr>
                                        <p:cTn id="87" dur="1" fill="hold">
                                          <p:stCondLst>
                                            <p:cond delay="0"/>
                                          </p:stCondLst>
                                        </p:cTn>
                                        <p:tgtEl>
                                          <p:spTgt spid="105"/>
                                        </p:tgtEl>
                                        <p:attrNameLst>
                                          <p:attrName>style.visibility</p:attrName>
                                        </p:attrNameLst>
                                      </p:cBhvr>
                                      <p:to>
                                        <p:strVal val="visible"/>
                                      </p:to>
                                    </p:set>
                                    <p:anim calcmode="lin" valueType="num">
                                      <p:cBhvr>
                                        <p:cTn id="88" dur="500" fill="hold"/>
                                        <p:tgtEl>
                                          <p:spTgt spid="105"/>
                                        </p:tgtEl>
                                        <p:attrNameLst>
                                          <p:attrName>ppt_w</p:attrName>
                                        </p:attrNameLst>
                                      </p:cBhvr>
                                      <p:tavLst>
                                        <p:tav tm="0">
                                          <p:val>
                                            <p:fltVal val="0"/>
                                          </p:val>
                                        </p:tav>
                                        <p:tav tm="100000">
                                          <p:val>
                                            <p:strVal val="#ppt_w"/>
                                          </p:val>
                                        </p:tav>
                                      </p:tavLst>
                                    </p:anim>
                                    <p:anim calcmode="lin" valueType="num">
                                      <p:cBhvr>
                                        <p:cTn id="89" dur="500" fill="hold"/>
                                        <p:tgtEl>
                                          <p:spTgt spid="105"/>
                                        </p:tgtEl>
                                        <p:attrNameLst>
                                          <p:attrName>ppt_h</p:attrName>
                                        </p:attrNameLst>
                                      </p:cBhvr>
                                      <p:tavLst>
                                        <p:tav tm="0">
                                          <p:val>
                                            <p:fltVal val="0"/>
                                          </p:val>
                                        </p:tav>
                                        <p:tav tm="100000">
                                          <p:val>
                                            <p:strVal val="#ppt_h"/>
                                          </p:val>
                                        </p:tav>
                                      </p:tavLst>
                                    </p:anim>
                                    <p:animEffect transition="in" filter="fade">
                                      <p:cBhvr>
                                        <p:cTn id="90" dur="500"/>
                                        <p:tgtEl>
                                          <p:spTgt spid="105"/>
                                        </p:tgtEl>
                                      </p:cBhvr>
                                    </p:animEffect>
                                  </p:childTnLst>
                                </p:cTn>
                              </p:par>
                              <p:par>
                                <p:cTn id="91" presetID="10" presetClass="entr" presetSubtype="0" fill="hold" nodeType="withEffect">
                                  <p:stCondLst>
                                    <p:cond delay="250"/>
                                  </p:stCondLst>
                                  <p:childTnLst>
                                    <p:set>
                                      <p:cBhvr>
                                        <p:cTn id="92" dur="1" fill="hold">
                                          <p:stCondLst>
                                            <p:cond delay="0"/>
                                          </p:stCondLst>
                                        </p:cTn>
                                        <p:tgtEl>
                                          <p:spTgt spid="104"/>
                                        </p:tgtEl>
                                        <p:attrNameLst>
                                          <p:attrName>style.visibility</p:attrName>
                                        </p:attrNameLst>
                                      </p:cBhvr>
                                      <p:to>
                                        <p:strVal val="visible"/>
                                      </p:to>
                                    </p:set>
                                    <p:animEffect transition="in" filter="fade">
                                      <p:cBhvr>
                                        <p:cTn id="93" dur="5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260648"/>
            <a:ext cx="8229600" cy="1143000"/>
          </a:xfrm>
        </p:spPr>
        <p:txBody>
          <a:bodyPr>
            <a:normAutofit fontScale="90000"/>
          </a:bodyPr>
          <a:lstStyle/>
          <a:p>
            <a:r>
              <a:rPr lang="en-US" dirty="0" smtClean="0">
                <a:latin typeface="Verdana" panose="020B0604030504040204" pitchFamily="34" charset="0"/>
                <a:ea typeface="Verdana" panose="020B0604030504040204" pitchFamily="34" charset="0"/>
                <a:cs typeface="Verdana" panose="020B0604030504040204" pitchFamily="34" charset="0"/>
              </a:rPr>
              <a:t>Bowlby(1907-1990) described Attachment as: </a:t>
            </a:r>
            <a:endParaRPr lang="en-CA" dirty="0">
              <a:latin typeface="Verdana" panose="020B0604030504040204" pitchFamily="34" charset="0"/>
              <a:ea typeface="Verdana" panose="020B0604030504040204" pitchFamily="34" charset="0"/>
              <a:cs typeface="Verdana" panose="020B0604030504040204" pitchFamily="34" charset="0"/>
            </a:endParaRPr>
          </a:p>
        </p:txBody>
      </p:sp>
      <p:sp>
        <p:nvSpPr>
          <p:cNvPr id="3" name="Content Placeholder 2"/>
          <p:cNvSpPr>
            <a:spLocks noGrp="1"/>
          </p:cNvSpPr>
          <p:nvPr>
            <p:ph idx="1"/>
          </p:nvPr>
        </p:nvSpPr>
        <p:spPr/>
        <p:txBody>
          <a:bodyPr>
            <a:normAutofit/>
          </a:bodyPr>
          <a:lstStyle/>
          <a:p>
            <a:pPr marL="0" indent="0">
              <a:buNone/>
            </a:pPr>
            <a:r>
              <a:rPr lang="en-CA" dirty="0" smtClean="0">
                <a:latin typeface="Verdana" panose="020B0604030504040204" pitchFamily="34" charset="0"/>
                <a:ea typeface="Verdana" panose="020B0604030504040204" pitchFamily="34" charset="0"/>
                <a:cs typeface="Verdana" panose="020B0604030504040204" pitchFamily="34" charset="0"/>
              </a:rPr>
              <a:t>a </a:t>
            </a:r>
            <a:r>
              <a:rPr lang="en-CA" dirty="0">
                <a:latin typeface="Verdana" panose="020B0604030504040204" pitchFamily="34" charset="0"/>
                <a:ea typeface="Verdana" panose="020B0604030504040204" pitchFamily="34" charset="0"/>
                <a:cs typeface="Verdana" panose="020B0604030504040204" pitchFamily="34" charset="0"/>
              </a:rPr>
              <a:t>“lasting psychological connectedness between human </a:t>
            </a:r>
            <a:r>
              <a:rPr lang="en-CA" dirty="0" smtClean="0">
                <a:latin typeface="Verdana" panose="020B0604030504040204" pitchFamily="34" charset="0"/>
                <a:ea typeface="Verdana" panose="020B0604030504040204" pitchFamily="34" charset="0"/>
                <a:cs typeface="Verdana" panose="020B0604030504040204" pitchFamily="34" charset="0"/>
              </a:rPr>
              <a:t>beings(1969</a:t>
            </a:r>
            <a:r>
              <a:rPr lang="en-CA" dirty="0">
                <a:latin typeface="Verdana" panose="020B0604030504040204" pitchFamily="34" charset="0"/>
                <a:ea typeface="Verdana" panose="020B0604030504040204" pitchFamily="34" charset="0"/>
                <a:cs typeface="Verdana" panose="020B0604030504040204" pitchFamily="34" charset="0"/>
              </a:rPr>
              <a:t>, p.194</a:t>
            </a:r>
            <a:r>
              <a:rPr lang="en-CA" dirty="0" smtClean="0">
                <a:latin typeface="Verdana" panose="020B0604030504040204" pitchFamily="34" charset="0"/>
                <a:ea typeface="Verdana" panose="020B0604030504040204" pitchFamily="34" charset="0"/>
                <a:cs typeface="Verdana" panose="020B0604030504040204" pitchFamily="34" charset="0"/>
              </a:rPr>
              <a:t>)”.</a:t>
            </a:r>
          </a:p>
          <a:p>
            <a:pPr marL="0" indent="0">
              <a:buNone/>
            </a:pPr>
            <a:endParaRPr lang="en-US" dirty="0">
              <a:latin typeface="Verdana" panose="020B0604030504040204" pitchFamily="34" charset="0"/>
              <a:ea typeface="Verdana" panose="020B0604030504040204" pitchFamily="34" charset="0"/>
              <a:cs typeface="Verdana" panose="020B0604030504040204" pitchFamily="34" charset="0"/>
            </a:endParaRPr>
          </a:p>
          <a:p>
            <a:pPr marL="0" indent="0">
              <a:buNone/>
            </a:pPr>
            <a:r>
              <a:rPr lang="en-CA" dirty="0">
                <a:latin typeface="Verdana" panose="020B0604030504040204" pitchFamily="34" charset="0"/>
                <a:ea typeface="Verdana" panose="020B0604030504040204" pitchFamily="34" charset="0"/>
                <a:cs typeface="Verdana" panose="020B0604030504040204" pitchFamily="34" charset="0"/>
                <a:hlinkClick r:id="rId2"/>
              </a:rPr>
              <a:t>https://</a:t>
            </a:r>
            <a:r>
              <a:rPr lang="en-CA" dirty="0" smtClean="0">
                <a:latin typeface="Verdana" panose="020B0604030504040204" pitchFamily="34" charset="0"/>
                <a:ea typeface="Verdana" panose="020B0604030504040204" pitchFamily="34" charset="0"/>
                <a:cs typeface="Verdana" panose="020B0604030504040204" pitchFamily="34" charset="0"/>
                <a:hlinkClick r:id="rId2"/>
              </a:rPr>
              <a:t>www.youtube.com/watch?v=VAAmSqv2GV8</a:t>
            </a:r>
            <a:endParaRPr lang="en-CA" dirty="0" smtClean="0">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en-CA" dirty="0"/>
          </a:p>
        </p:txBody>
      </p:sp>
    </p:spTree>
    <p:extLst>
      <p:ext uri="{BB962C8B-B14F-4D97-AF65-F5344CB8AC3E}">
        <p14:creationId xmlns:p14="http://schemas.microsoft.com/office/powerpoint/2010/main" val="214040934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Rudolph Schaffer and Peggy Emerson: Nurture</a:t>
            </a:r>
            <a:endParaRPr lang="en-CA" dirty="0"/>
          </a:p>
        </p:txBody>
      </p:sp>
      <p:sp>
        <p:nvSpPr>
          <p:cNvPr id="3" name="Content Placeholder 2"/>
          <p:cNvSpPr>
            <a:spLocks noGrp="1"/>
          </p:cNvSpPr>
          <p:nvPr>
            <p:ph idx="1"/>
          </p:nvPr>
        </p:nvSpPr>
        <p:spPr/>
        <p:txBody>
          <a:bodyPr>
            <a:normAutofit/>
          </a:bodyPr>
          <a:lstStyle/>
          <a:p>
            <a:r>
              <a:rPr lang="en-CA" dirty="0" smtClean="0"/>
              <a:t>In 1964</a:t>
            </a:r>
            <a:r>
              <a:rPr lang="en-CA" dirty="0"/>
              <a:t> </a:t>
            </a:r>
            <a:r>
              <a:rPr lang="en-CA" dirty="0" smtClean="0"/>
              <a:t> </a:t>
            </a:r>
            <a:r>
              <a:rPr lang="en-CA" dirty="0"/>
              <a:t>studied 60 babies at monthly intervals for the first 18 months of </a:t>
            </a:r>
            <a:r>
              <a:rPr lang="en-CA" dirty="0" smtClean="0"/>
              <a:t>life</a:t>
            </a:r>
            <a:endParaRPr lang="en-CA" dirty="0"/>
          </a:p>
          <a:p>
            <a:r>
              <a:rPr lang="en-CA" dirty="0"/>
              <a:t>The </a:t>
            </a:r>
            <a:r>
              <a:rPr lang="en-CA" dirty="0" smtClean="0"/>
              <a:t>babies were </a:t>
            </a:r>
            <a:r>
              <a:rPr lang="en-CA" dirty="0"/>
              <a:t>all studied in their own home and a regular pattern was identified in the development of attachment.  The babies were visited monthly for approximately one year, their interactions with their carers were observed, and carers were interviewed. </a:t>
            </a:r>
          </a:p>
        </p:txBody>
      </p:sp>
    </p:spTree>
    <p:extLst>
      <p:ext uri="{BB962C8B-B14F-4D97-AF65-F5344CB8AC3E}">
        <p14:creationId xmlns:p14="http://schemas.microsoft.com/office/powerpoint/2010/main" val="161342600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buNone/>
            </a:pPr>
            <a:r>
              <a:rPr lang="en-CA" dirty="0" smtClean="0"/>
              <a:t>“One </a:t>
            </a:r>
            <a:r>
              <a:rPr lang="en-CA" dirty="0"/>
              <a:t>of the most marked features of the results reported so far is </a:t>
            </a:r>
            <a:r>
              <a:rPr lang="en-CA" dirty="0" smtClean="0"/>
              <a:t>the existence </a:t>
            </a:r>
            <a:r>
              <a:rPr lang="en-CA" dirty="0"/>
              <a:t>of considerable individual differences at all points of the </a:t>
            </a:r>
            <a:r>
              <a:rPr lang="en-CA" dirty="0" smtClean="0"/>
              <a:t>enquiry. Some </a:t>
            </a:r>
            <a:r>
              <a:rPr lang="en-CA" dirty="0"/>
              <a:t>infants were early in developing attachments, others late; some </a:t>
            </a:r>
            <a:r>
              <a:rPr lang="en-CA" dirty="0" smtClean="0"/>
              <a:t>were intensely </a:t>
            </a:r>
            <a:r>
              <a:rPr lang="en-CA" dirty="0"/>
              <a:t>attached, others only minimally so; some focused on one </a:t>
            </a:r>
            <a:r>
              <a:rPr lang="en-CA" dirty="0" smtClean="0"/>
              <a:t>attachment object</a:t>
            </a:r>
            <a:r>
              <a:rPr lang="en-CA" dirty="0"/>
              <a:t>, while others showed attachments to a wide range of </a:t>
            </a:r>
            <a:r>
              <a:rPr lang="en-CA" dirty="0" smtClean="0"/>
              <a:t>individuals (Schaffer.,Emerson.1964. pg.43)”.</a:t>
            </a:r>
            <a:endParaRPr lang="en-CA" dirty="0"/>
          </a:p>
          <a:p>
            <a:endParaRPr lang="en-CA" dirty="0"/>
          </a:p>
        </p:txBody>
      </p:sp>
    </p:spTree>
    <p:extLst>
      <p:ext uri="{BB962C8B-B14F-4D97-AF65-F5344CB8AC3E}">
        <p14:creationId xmlns:p14="http://schemas.microsoft.com/office/powerpoint/2010/main" val="107580417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Schaffer, 1964.Pg</a:t>
            </a:r>
            <a:r>
              <a:rPr lang="en-US" dirty="0" smtClean="0"/>
              <a:t>. 31</a:t>
            </a:r>
            <a:endParaRPr lang="en-CA"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47664" y="1916832"/>
            <a:ext cx="5973009" cy="3924848"/>
          </a:xfrm>
        </p:spPr>
      </p:pic>
    </p:spTree>
    <p:extLst>
      <p:ext uri="{BB962C8B-B14F-4D97-AF65-F5344CB8AC3E}">
        <p14:creationId xmlns:p14="http://schemas.microsoft.com/office/powerpoint/2010/main" val="207572459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20000"/>
          </a:bodyPr>
          <a:lstStyle/>
          <a:p>
            <a:pPr marL="0" indent="0">
              <a:buNone/>
            </a:pPr>
            <a:r>
              <a:rPr lang="en-CA" dirty="0" smtClean="0"/>
              <a:t>“Strong attachments can clearly be formed to individuals who are available for comparatively limited periods as long as these individuals are prepared to interact pretty intensely with the infant on such occasions.</a:t>
            </a:r>
            <a:r>
              <a:rPr lang="en-US" dirty="0" smtClean="0"/>
              <a:t>When furthermore the most available person (generally the mother) does not show a great deal of responsiveness and is not prepared to interact much with the infants, the latter is more likely to search for another object towards whom he can direct his most intense attachment </a:t>
            </a:r>
            <a:r>
              <a:rPr lang="en-US" dirty="0" smtClean="0"/>
              <a:t>behaviour(Schaffer.,Emerson.1964.pg </a:t>
            </a:r>
            <a:r>
              <a:rPr lang="en-US" dirty="0" smtClean="0"/>
              <a:t>56)”. </a:t>
            </a:r>
            <a:endParaRPr lang="en-CA" dirty="0"/>
          </a:p>
          <a:p>
            <a:endParaRPr lang="en-CA" dirty="0"/>
          </a:p>
        </p:txBody>
      </p:sp>
    </p:spTree>
    <p:extLst>
      <p:ext uri="{BB962C8B-B14F-4D97-AF65-F5344CB8AC3E}">
        <p14:creationId xmlns:p14="http://schemas.microsoft.com/office/powerpoint/2010/main" val="53434637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Mary Ainsworth (1913-1999)</a:t>
            </a:r>
            <a:endParaRPr lang="en-CA" dirty="0"/>
          </a:p>
        </p:txBody>
      </p:sp>
      <p:sp>
        <p:nvSpPr>
          <p:cNvPr id="3" name="Content Placeholder 2"/>
          <p:cNvSpPr>
            <a:spLocks noGrp="1"/>
          </p:cNvSpPr>
          <p:nvPr>
            <p:ph idx="1"/>
          </p:nvPr>
        </p:nvSpPr>
        <p:spPr/>
        <p:txBody>
          <a:bodyPr>
            <a:normAutofit fontScale="92500" lnSpcReduction="10000"/>
          </a:bodyPr>
          <a:lstStyle/>
          <a:p>
            <a:pPr marL="0" indent="0">
              <a:buNone/>
            </a:pPr>
            <a:endParaRPr lang="en-CA" dirty="0" smtClean="0">
              <a:hlinkClick r:id="rId2"/>
            </a:endParaRPr>
          </a:p>
          <a:p>
            <a:pPr marL="0" indent="0">
              <a:buNone/>
            </a:pPr>
            <a:r>
              <a:rPr lang="en-US" dirty="0">
                <a:latin typeface="Verdana" panose="020B0604030504040204" pitchFamily="34" charset="0"/>
                <a:ea typeface="Verdana" panose="020B0604030504040204" pitchFamily="34" charset="0"/>
                <a:cs typeface="Verdana" panose="020B0604030504040204" pitchFamily="34" charset="0"/>
              </a:rPr>
              <a:t>Mary Ainsworth- Strange Situation Test</a:t>
            </a:r>
            <a:endParaRPr lang="en-CA" dirty="0">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en-US" dirty="0">
              <a:latin typeface="Verdana" panose="020B0604030504040204" pitchFamily="34" charset="0"/>
              <a:ea typeface="Verdana" panose="020B0604030504040204" pitchFamily="34" charset="0"/>
              <a:cs typeface="Verdana" panose="020B0604030504040204" pitchFamily="34" charset="0"/>
            </a:endParaRPr>
          </a:p>
          <a:p>
            <a:pPr marL="0" indent="0">
              <a:buNone/>
            </a:pPr>
            <a:r>
              <a:rPr lang="en-CA" dirty="0">
                <a:latin typeface="Verdana" panose="020B0604030504040204" pitchFamily="34" charset="0"/>
                <a:ea typeface="Verdana" panose="020B0604030504040204" pitchFamily="34" charset="0"/>
                <a:cs typeface="Verdana" panose="020B0604030504040204" pitchFamily="34" charset="0"/>
                <a:hlinkClick r:id="rId3"/>
              </a:rPr>
              <a:t>https://</a:t>
            </a:r>
            <a:r>
              <a:rPr lang="en-CA" dirty="0" smtClean="0">
                <a:latin typeface="Verdana" panose="020B0604030504040204" pitchFamily="34" charset="0"/>
                <a:ea typeface="Verdana" panose="020B0604030504040204" pitchFamily="34" charset="0"/>
                <a:cs typeface="Verdana" panose="020B0604030504040204" pitchFamily="34" charset="0"/>
                <a:hlinkClick r:id="rId3"/>
              </a:rPr>
              <a:t>www.youtube.com/watch?v=s608077NtNI</a:t>
            </a:r>
            <a:endParaRPr lang="en-CA" dirty="0" smtClean="0">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en-CA" dirty="0" smtClean="0">
              <a:hlinkClick r:id="rId2"/>
            </a:endParaRPr>
          </a:p>
          <a:p>
            <a:pPr marL="0" indent="0">
              <a:buNone/>
            </a:pPr>
            <a:r>
              <a:rPr lang="en-CA" dirty="0" smtClean="0">
                <a:hlinkClick r:id="rId2"/>
              </a:rPr>
              <a:t>https</a:t>
            </a:r>
            <a:r>
              <a:rPr lang="en-CA" dirty="0">
                <a:hlinkClick r:id="rId2"/>
              </a:rPr>
              <a:t>://</a:t>
            </a:r>
            <a:r>
              <a:rPr lang="en-CA" dirty="0" smtClean="0">
                <a:hlinkClick r:id="rId2"/>
              </a:rPr>
              <a:t>www.youtube.com/watch?v=9HG05AIlH6Y</a:t>
            </a:r>
            <a:endParaRPr lang="en-CA" dirty="0" smtClean="0"/>
          </a:p>
          <a:p>
            <a:pPr marL="0" indent="0">
              <a:buNone/>
            </a:pPr>
            <a:r>
              <a:rPr lang="en-US" dirty="0" smtClean="0"/>
              <a:t>Found different results than the 1964 study</a:t>
            </a:r>
          </a:p>
          <a:p>
            <a:pPr marL="0" indent="0">
              <a:buNone/>
            </a:pPr>
            <a:r>
              <a:rPr lang="en-US" dirty="0" smtClean="0"/>
              <a:t>Sensitive Caregiving created a-  Haven of SAFETY</a:t>
            </a:r>
          </a:p>
          <a:p>
            <a:pPr marL="0" indent="0">
              <a:buNone/>
            </a:pPr>
            <a:endParaRPr lang="en-CA" dirty="0"/>
          </a:p>
        </p:txBody>
      </p:sp>
    </p:spTree>
    <p:extLst>
      <p:ext uri="{BB962C8B-B14F-4D97-AF65-F5344CB8AC3E}">
        <p14:creationId xmlns:p14="http://schemas.microsoft.com/office/powerpoint/2010/main" val="102076044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Stages of attachment</a:t>
            </a:r>
            <a:endParaRPr lang="en-CA" dirty="0"/>
          </a:p>
        </p:txBody>
      </p:sp>
      <p:sp>
        <p:nvSpPr>
          <p:cNvPr id="3" name="Content Placeholder 2"/>
          <p:cNvSpPr>
            <a:spLocks noGrp="1"/>
          </p:cNvSpPr>
          <p:nvPr>
            <p:ph idx="1"/>
          </p:nvPr>
        </p:nvSpPr>
        <p:spPr/>
        <p:txBody>
          <a:bodyPr/>
          <a:lstStyle/>
          <a:p>
            <a:pPr marL="0" indent="0">
              <a:buNone/>
            </a:pPr>
            <a:r>
              <a:rPr lang="en-CA" dirty="0">
                <a:hlinkClick r:id="rId2"/>
              </a:rPr>
              <a:t>http://</a:t>
            </a:r>
            <a:r>
              <a:rPr lang="en-CA" dirty="0" smtClean="0">
                <a:hlinkClick r:id="rId2"/>
              </a:rPr>
              <a:t>www.integratedsociopsychology.net/infant_attachment_stages.html</a:t>
            </a:r>
            <a:endParaRPr lang="en-CA" dirty="0" smtClean="0"/>
          </a:p>
          <a:p>
            <a:pPr marL="0" indent="0">
              <a:buNone/>
            </a:pPr>
            <a:endParaRPr lang="en-CA" dirty="0"/>
          </a:p>
        </p:txBody>
      </p:sp>
    </p:spTree>
    <p:extLst>
      <p:ext uri="{BB962C8B-B14F-4D97-AF65-F5344CB8AC3E}">
        <p14:creationId xmlns:p14="http://schemas.microsoft.com/office/powerpoint/2010/main" val="241108441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Reactive Attachment Disorder Behaviors : </a:t>
            </a:r>
            <a:endParaRPr lang="en-CA" dirty="0"/>
          </a:p>
        </p:txBody>
      </p:sp>
      <p:sp>
        <p:nvSpPr>
          <p:cNvPr id="3" name="Content Placeholder 2"/>
          <p:cNvSpPr>
            <a:spLocks noGrp="1"/>
          </p:cNvSpPr>
          <p:nvPr>
            <p:ph idx="1"/>
          </p:nvPr>
        </p:nvSpPr>
        <p:spPr/>
        <p:txBody>
          <a:bodyPr>
            <a:normAutofit lnSpcReduction="10000"/>
          </a:bodyPr>
          <a:lstStyle/>
          <a:p>
            <a:pPr marL="0" indent="0">
              <a:buNone/>
            </a:pPr>
            <a:r>
              <a:rPr lang="en-US" dirty="0" smtClean="0"/>
              <a:t>“ In DSM-IV-TR, a disorder of infancy and early childhood characterized by disturbed or developmentally inappropriate patterns of social relating not resulting from mental retardation or pervasive developmental disorder. It is evidenced either by persistent failure to initiate or respond appropriately in social interactions (inhibited type) or by indiscriminate sociability without appropriate selective attachments(disinhibited type).</a:t>
            </a:r>
            <a:endParaRPr lang="en-CA" dirty="0"/>
          </a:p>
        </p:txBody>
      </p:sp>
    </p:spTree>
    <p:extLst>
      <p:ext uri="{BB962C8B-B14F-4D97-AF65-F5344CB8AC3E}">
        <p14:creationId xmlns:p14="http://schemas.microsoft.com/office/powerpoint/2010/main" val="56231001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Continued…</a:t>
            </a:r>
            <a:endParaRPr lang="en-CA" dirty="0"/>
          </a:p>
        </p:txBody>
      </p:sp>
      <p:sp>
        <p:nvSpPr>
          <p:cNvPr id="3" name="Content Placeholder 2"/>
          <p:cNvSpPr>
            <a:spLocks noGrp="1"/>
          </p:cNvSpPr>
          <p:nvPr>
            <p:ph idx="1"/>
          </p:nvPr>
        </p:nvSpPr>
        <p:spPr/>
        <p:txBody>
          <a:bodyPr/>
          <a:lstStyle/>
          <a:p>
            <a:pPr marL="0" indent="0">
              <a:buNone/>
            </a:pPr>
            <a:r>
              <a:rPr lang="en-US" dirty="0" smtClean="0"/>
              <a:t>There must also be evidence of inadequate care (ignoring the child’s basic physical or emotional needs or frequent changes of primary caregivers)which is assumed to be responsible for the disturbed social relating. Also referred to as “attachment disorder”. </a:t>
            </a:r>
          </a:p>
          <a:p>
            <a:pPr marL="0" indent="0">
              <a:buNone/>
            </a:pPr>
            <a:r>
              <a:rPr lang="en-US" dirty="0" smtClean="0"/>
              <a:t>APA dictionary of Psychology – Pg</a:t>
            </a:r>
            <a:r>
              <a:rPr lang="en-US" dirty="0"/>
              <a:t>.</a:t>
            </a:r>
            <a:r>
              <a:rPr lang="en-US" dirty="0" smtClean="0"/>
              <a:t> 772</a:t>
            </a:r>
            <a:endParaRPr lang="en-CA" dirty="0"/>
          </a:p>
        </p:txBody>
      </p:sp>
    </p:spTree>
    <p:extLst>
      <p:ext uri="{BB962C8B-B14F-4D97-AF65-F5344CB8AC3E}">
        <p14:creationId xmlns:p14="http://schemas.microsoft.com/office/powerpoint/2010/main" val="317069240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Please tape your baby photo to the white </a:t>
            </a:r>
            <a:r>
              <a:rPr lang="en-US" dirty="0" smtClean="0"/>
              <a:t>board then </a:t>
            </a:r>
            <a:r>
              <a:rPr lang="en-US" dirty="0" smtClean="0"/>
              <a:t>later </a:t>
            </a:r>
            <a:r>
              <a:rPr lang="en-US" dirty="0" smtClean="0"/>
              <a:t>you will…. </a:t>
            </a:r>
            <a:endParaRPr lang="en-CA"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1316709">
            <a:off x="2595540" y="2204063"/>
            <a:ext cx="3835215" cy="3835215"/>
          </a:xfrm>
        </p:spPr>
      </p:pic>
    </p:spTree>
    <p:extLst>
      <p:ext uri="{BB962C8B-B14F-4D97-AF65-F5344CB8AC3E}">
        <p14:creationId xmlns:p14="http://schemas.microsoft.com/office/powerpoint/2010/main" val="416253860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5537" y="1628800"/>
            <a:ext cx="8280920" cy="3167401"/>
          </a:xfrm>
        </p:spPr>
      </p:pic>
    </p:spTree>
    <p:extLst>
      <p:ext uri="{BB962C8B-B14F-4D97-AF65-F5344CB8AC3E}">
        <p14:creationId xmlns:p14="http://schemas.microsoft.com/office/powerpoint/2010/main" val="402825925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67413" y="116632"/>
            <a:ext cx="3431605" cy="2376264"/>
          </a:xfrm>
          <a:prstGeom prst="rect">
            <a:avLst/>
          </a:prstGeom>
        </p:spPr>
      </p:pic>
      <p:sp>
        <p:nvSpPr>
          <p:cNvPr id="2" name="Title 1"/>
          <p:cNvSpPr>
            <a:spLocks noGrp="1"/>
          </p:cNvSpPr>
          <p:nvPr>
            <p:ph type="title"/>
          </p:nvPr>
        </p:nvSpPr>
        <p:spPr>
          <a:xfrm>
            <a:off x="7172" y="332656"/>
            <a:ext cx="8229600" cy="1143000"/>
          </a:xfrm>
        </p:spPr>
        <p:txBody>
          <a:bodyPr>
            <a:normAutofit/>
          </a:bodyPr>
          <a:lstStyle/>
          <a:p>
            <a:pPr algn="l"/>
            <a:r>
              <a:rPr lang="en-US" dirty="0" smtClean="0"/>
              <a:t>   Harlow </a:t>
            </a:r>
            <a:r>
              <a:rPr lang="en-US" dirty="0" smtClean="0"/>
              <a:t>(1905-1991)</a:t>
            </a:r>
            <a:endParaRPr lang="en-CA" dirty="0"/>
          </a:p>
        </p:txBody>
      </p:sp>
      <p:sp>
        <p:nvSpPr>
          <p:cNvPr id="3" name="Content Placeholder 2"/>
          <p:cNvSpPr>
            <a:spLocks noGrp="1"/>
          </p:cNvSpPr>
          <p:nvPr>
            <p:ph idx="1"/>
          </p:nvPr>
        </p:nvSpPr>
        <p:spPr>
          <a:xfrm>
            <a:off x="457200" y="1600200"/>
            <a:ext cx="4690864" cy="4525963"/>
          </a:xfrm>
        </p:spPr>
        <p:txBody>
          <a:bodyPr>
            <a:normAutofit fontScale="92500" lnSpcReduction="10000"/>
          </a:bodyPr>
          <a:lstStyle/>
          <a:p>
            <a:pPr marL="0" indent="0">
              <a:buNone/>
            </a:pPr>
            <a:r>
              <a:rPr lang="en-CA" sz="1600" dirty="0">
                <a:hlinkClick r:id="rId3"/>
              </a:rPr>
              <a:t>https://www.youtube.com/watch?v=_</a:t>
            </a:r>
            <a:r>
              <a:rPr lang="en-CA" sz="1600" dirty="0" smtClean="0">
                <a:hlinkClick r:id="rId3"/>
              </a:rPr>
              <a:t>O60TYAIgC4</a:t>
            </a:r>
            <a:endParaRPr lang="en-CA" sz="1600" dirty="0" smtClean="0"/>
          </a:p>
          <a:p>
            <a:pPr marL="0" indent="0">
              <a:buNone/>
            </a:pPr>
            <a:endParaRPr lang="en-US" sz="1600" dirty="0" smtClean="0"/>
          </a:p>
          <a:p>
            <a:pPr marL="0" indent="0">
              <a:buNone/>
            </a:pPr>
            <a:r>
              <a:rPr lang="en-US" sz="1600" dirty="0" smtClean="0"/>
              <a:t>“our earliest social environment (Harlow)”.</a:t>
            </a:r>
          </a:p>
          <a:p>
            <a:pPr marL="0" indent="0">
              <a:buNone/>
            </a:pPr>
            <a:r>
              <a:rPr lang="en-US" sz="1600" dirty="0" smtClean="0"/>
              <a:t>These monkeys grew up and were: </a:t>
            </a:r>
          </a:p>
          <a:p>
            <a:pPr marL="0" indent="0">
              <a:buNone/>
            </a:pPr>
            <a:endParaRPr lang="en-US" sz="1600" dirty="0" smtClean="0"/>
          </a:p>
          <a:p>
            <a:pPr marL="0" indent="0">
              <a:buNone/>
            </a:pPr>
            <a:r>
              <a:rPr lang="en-CA" sz="1600" dirty="0"/>
              <a:t>a) </a:t>
            </a:r>
            <a:r>
              <a:rPr lang="en-CA" sz="1600" dirty="0" smtClean="0"/>
              <a:t>much </a:t>
            </a:r>
            <a:r>
              <a:rPr lang="en-CA" sz="1600" dirty="0"/>
              <a:t>more timid.</a:t>
            </a:r>
          </a:p>
          <a:p>
            <a:pPr marL="0" indent="0">
              <a:buNone/>
            </a:pPr>
            <a:endParaRPr lang="en-CA" sz="1600" dirty="0"/>
          </a:p>
          <a:p>
            <a:pPr marL="0" indent="0">
              <a:buNone/>
            </a:pPr>
            <a:r>
              <a:rPr lang="en-CA" sz="1600" dirty="0"/>
              <a:t>b) They didn’t know how to act with other monkeys.</a:t>
            </a:r>
          </a:p>
          <a:p>
            <a:pPr marL="0" indent="0">
              <a:buNone/>
            </a:pPr>
            <a:endParaRPr lang="en-CA" sz="1600" dirty="0"/>
          </a:p>
          <a:p>
            <a:pPr marL="0" indent="0">
              <a:buNone/>
            </a:pPr>
            <a:r>
              <a:rPr lang="en-CA" sz="1600" dirty="0"/>
              <a:t>c) They were easily bullied and wouldn’t stand up for themselves.</a:t>
            </a:r>
          </a:p>
          <a:p>
            <a:pPr marL="0" indent="0">
              <a:buNone/>
            </a:pPr>
            <a:endParaRPr lang="en-CA" sz="1600" dirty="0"/>
          </a:p>
          <a:p>
            <a:pPr marL="0" indent="0">
              <a:buNone/>
            </a:pPr>
            <a:r>
              <a:rPr lang="en-CA" sz="1600" dirty="0"/>
              <a:t>d) They had difficulty with mating.</a:t>
            </a:r>
          </a:p>
          <a:p>
            <a:pPr marL="0" indent="0">
              <a:buNone/>
            </a:pPr>
            <a:endParaRPr lang="en-CA" sz="1600" dirty="0"/>
          </a:p>
          <a:p>
            <a:pPr marL="0" indent="0">
              <a:buNone/>
            </a:pPr>
            <a:r>
              <a:rPr lang="en-CA" sz="1600" dirty="0"/>
              <a:t>e) The females were inadequate mothers</a:t>
            </a:r>
            <a:r>
              <a:rPr lang="en-CA" sz="1600" dirty="0" smtClean="0"/>
              <a:t>.</a:t>
            </a:r>
          </a:p>
          <a:p>
            <a:pPr marL="0" indent="0">
              <a:buNone/>
            </a:pPr>
            <a:endParaRPr lang="en-CA" sz="1600" dirty="0" smtClean="0"/>
          </a:p>
          <a:p>
            <a:pPr marL="0" indent="0">
              <a:buNone/>
            </a:pPr>
            <a:r>
              <a:rPr lang="de-DE" sz="1600" dirty="0"/>
              <a:t>Griffin, G. A., &amp; Harlow, H. F. (1966). </a:t>
            </a:r>
            <a:endParaRPr lang="en-CA" sz="1600" dirty="0"/>
          </a:p>
        </p:txBody>
      </p:sp>
    </p:spTree>
    <p:extLst>
      <p:ext uri="{BB962C8B-B14F-4D97-AF65-F5344CB8AC3E}">
        <p14:creationId xmlns:p14="http://schemas.microsoft.com/office/powerpoint/2010/main" val="147285128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77500" lnSpcReduction="20000"/>
          </a:bodyPr>
          <a:lstStyle/>
          <a:p>
            <a:pPr marL="0" indent="0">
              <a:buNone/>
            </a:pPr>
            <a:r>
              <a:rPr lang="en-CA" dirty="0" smtClean="0"/>
              <a:t>“Research </a:t>
            </a:r>
            <a:r>
              <a:rPr lang="en-CA" dirty="0"/>
              <a:t>at the University of Wisconsin Primate Laboratory by Mason &amp; </a:t>
            </a:r>
            <a:r>
              <a:rPr lang="en-CA" dirty="0" err="1"/>
              <a:t>Sponholz</a:t>
            </a:r>
            <a:r>
              <a:rPr lang="en-CA" dirty="0"/>
              <a:t> (1963) and Rowland (1964) has indicated that prolonged periods of total social isolation from birth onward retard the subsequent development of social behavior in rhesus monkeys. Mason and </a:t>
            </a:r>
            <a:r>
              <a:rPr lang="en-CA" dirty="0" err="1"/>
              <a:t>Sponholz</a:t>
            </a:r>
            <a:r>
              <a:rPr lang="en-CA" dirty="0"/>
              <a:t> found that total social isolation from birth until 16 months retards and limits the development of social behaviors. Rowland found </a:t>
            </a:r>
            <a:r>
              <a:rPr lang="en-CA" dirty="0" smtClean="0"/>
              <a:t>that </a:t>
            </a:r>
            <a:r>
              <a:rPr lang="en-CA" dirty="0"/>
              <a:t>total social isolation for 1 year had devastating effects on social behaviors, while total social isolation from birth until 6 months produced a </a:t>
            </a:r>
            <a:r>
              <a:rPr lang="en-CA" dirty="0" smtClean="0"/>
              <a:t>decrement </a:t>
            </a:r>
            <a:r>
              <a:rPr lang="en-CA" dirty="0"/>
              <a:t>that was not as severe as 1 year of isolation and appeared to be slightly ameliorated with long periods of social </a:t>
            </a:r>
            <a:r>
              <a:rPr lang="en-CA" dirty="0" smtClean="0"/>
              <a:t>interaction (</a:t>
            </a:r>
            <a:r>
              <a:rPr lang="de-DE" dirty="0"/>
              <a:t>Griffin</a:t>
            </a:r>
            <a:r>
              <a:rPr lang="de-DE" dirty="0" smtClean="0"/>
              <a:t>, Harlow, 1964, pg. 533</a:t>
            </a:r>
            <a:r>
              <a:rPr lang="de-DE" dirty="0" smtClean="0"/>
              <a:t>)“.</a:t>
            </a:r>
            <a:endParaRPr lang="en-CA" dirty="0"/>
          </a:p>
        </p:txBody>
      </p:sp>
    </p:spTree>
    <p:extLst>
      <p:ext uri="{BB962C8B-B14F-4D97-AF65-F5344CB8AC3E}">
        <p14:creationId xmlns:p14="http://schemas.microsoft.com/office/powerpoint/2010/main" val="210574996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Dr. Dan </a:t>
            </a:r>
            <a:r>
              <a:rPr lang="en-US" dirty="0" err="1" smtClean="0"/>
              <a:t>Siegal</a:t>
            </a:r>
            <a:endParaRPr lang="en-CA" dirty="0"/>
          </a:p>
        </p:txBody>
      </p:sp>
      <p:sp>
        <p:nvSpPr>
          <p:cNvPr id="3" name="Content Placeholder 2"/>
          <p:cNvSpPr>
            <a:spLocks noGrp="1"/>
          </p:cNvSpPr>
          <p:nvPr>
            <p:ph idx="1"/>
          </p:nvPr>
        </p:nvSpPr>
        <p:spPr/>
        <p:txBody>
          <a:bodyPr/>
          <a:lstStyle/>
          <a:p>
            <a:pPr marL="0" indent="0">
              <a:buNone/>
            </a:pPr>
            <a:r>
              <a:rPr lang="en-CA" dirty="0">
                <a:hlinkClick r:id="rId2"/>
              </a:rPr>
              <a:t>https://</a:t>
            </a:r>
            <a:r>
              <a:rPr lang="en-CA" dirty="0" smtClean="0">
                <a:hlinkClick r:id="rId2"/>
              </a:rPr>
              <a:t>www.youtube.com/watch?v=zovtRq4e2E8</a:t>
            </a:r>
            <a:endParaRPr lang="en-CA" dirty="0" smtClean="0"/>
          </a:p>
          <a:p>
            <a:pPr marL="0" indent="0">
              <a:buNone/>
            </a:pPr>
            <a:r>
              <a:rPr lang="en-US" dirty="0" smtClean="0"/>
              <a:t>The making of Disorganized Attachment. </a:t>
            </a:r>
            <a:endParaRPr lang="en-CA" dirty="0" smtClean="0"/>
          </a:p>
          <a:p>
            <a:pPr marL="0" indent="0">
              <a:buNone/>
            </a:pPr>
            <a:endParaRPr lang="en-CA"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19872" y="3501008"/>
            <a:ext cx="2559617" cy="2559617"/>
          </a:xfrm>
          <a:prstGeom prst="rect">
            <a:avLst/>
          </a:prstGeom>
        </p:spPr>
      </p:pic>
    </p:spTree>
    <p:extLst>
      <p:ext uri="{BB962C8B-B14F-4D97-AF65-F5344CB8AC3E}">
        <p14:creationId xmlns:p14="http://schemas.microsoft.com/office/powerpoint/2010/main" val="423905673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Attachment Theory and practice…</a:t>
            </a:r>
            <a:endParaRPr lang="en-CA" dirty="0"/>
          </a:p>
        </p:txBody>
      </p:sp>
      <p:sp>
        <p:nvSpPr>
          <p:cNvPr id="3" name="Content Placeholder 2"/>
          <p:cNvSpPr>
            <a:spLocks noGrp="1"/>
          </p:cNvSpPr>
          <p:nvPr>
            <p:ph idx="1"/>
          </p:nvPr>
        </p:nvSpPr>
        <p:spPr/>
        <p:txBody>
          <a:bodyPr/>
          <a:lstStyle/>
          <a:p>
            <a:pPr marL="0" indent="0">
              <a:buNone/>
            </a:pPr>
            <a:endParaRPr lang="en-CA" dirty="0" smtClean="0"/>
          </a:p>
          <a:p>
            <a:pPr marL="0" indent="0">
              <a:buNone/>
            </a:pPr>
            <a:r>
              <a:rPr lang="en-CA" dirty="0" smtClean="0"/>
              <a:t>within the play therapy models is pivotal and integral to the healing of </a:t>
            </a:r>
            <a:r>
              <a:rPr lang="en-CA" b="1" dirty="0" smtClean="0"/>
              <a:t>most </a:t>
            </a:r>
            <a:r>
              <a:rPr lang="en-CA" dirty="0" smtClean="0"/>
              <a:t>children.</a:t>
            </a:r>
          </a:p>
          <a:p>
            <a:pPr marL="0" indent="0">
              <a:buNone/>
            </a:pPr>
            <a:endParaRPr lang="en-US" dirty="0" smtClean="0"/>
          </a:p>
          <a:p>
            <a:pPr marL="0" indent="0">
              <a:buNone/>
            </a:pPr>
            <a:endParaRPr lang="en-US" dirty="0"/>
          </a:p>
          <a:p>
            <a:pPr marL="0" indent="0">
              <a:buNone/>
            </a:pPr>
            <a:r>
              <a:rPr lang="en-US" b="1" dirty="0" smtClean="0"/>
              <a:t>                                     Why? </a:t>
            </a:r>
            <a:endParaRPr lang="en-CA" b="1" dirty="0" smtClean="0"/>
          </a:p>
          <a:p>
            <a:pPr marL="0" indent="0">
              <a:buNone/>
            </a:pPr>
            <a:endParaRPr lang="en-CA" dirty="0"/>
          </a:p>
        </p:txBody>
      </p:sp>
    </p:spTree>
    <p:extLst>
      <p:ext uri="{BB962C8B-B14F-4D97-AF65-F5344CB8AC3E}">
        <p14:creationId xmlns:p14="http://schemas.microsoft.com/office/powerpoint/2010/main" val="118349320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do experiences have to do with brain development ?</a:t>
            </a:r>
            <a:endParaRPr lang="en-CA" dirty="0"/>
          </a:p>
        </p:txBody>
      </p:sp>
      <p:sp>
        <p:nvSpPr>
          <p:cNvPr id="3" name="Content Placeholder 2"/>
          <p:cNvSpPr>
            <a:spLocks noGrp="1"/>
          </p:cNvSpPr>
          <p:nvPr>
            <p:ph idx="1"/>
          </p:nvPr>
        </p:nvSpPr>
        <p:spPr/>
        <p:txBody>
          <a:bodyPr/>
          <a:lstStyle/>
          <a:p>
            <a:pPr marL="0" indent="0">
              <a:buNone/>
            </a:pPr>
            <a:r>
              <a:rPr lang="en-CA" sz="2800" dirty="0" smtClean="0">
                <a:hlinkClick r:id="rId2"/>
              </a:rPr>
              <a:t>http://www.ted.com/talks/vs_ramachandran_the_neurons_that_shaped_civilization?language=en</a:t>
            </a:r>
            <a:endParaRPr lang="en-CA" sz="2800" dirty="0" smtClean="0"/>
          </a:p>
          <a:p>
            <a:endParaRPr lang="en-US" dirty="0" smtClean="0"/>
          </a:p>
          <a:p>
            <a:endParaRPr lang="en-CA"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1680" y="2996953"/>
            <a:ext cx="5334000" cy="2520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971600" y="6309320"/>
            <a:ext cx="6110262" cy="369332"/>
          </a:xfrm>
          <a:prstGeom prst="rect">
            <a:avLst/>
          </a:prstGeom>
          <a:noFill/>
        </p:spPr>
        <p:txBody>
          <a:bodyPr wrap="none" rtlCol="0">
            <a:spAutoFit/>
          </a:bodyPr>
          <a:lstStyle/>
          <a:p>
            <a:r>
              <a:rPr lang="en-CA" dirty="0" smtClean="0"/>
              <a:t>Art retrieved from: http://betinaekman.dk/om-mig/til-klienten/</a:t>
            </a:r>
            <a:endParaRPr lang="en-CA" dirty="0"/>
          </a:p>
        </p:txBody>
      </p:sp>
    </p:spTree>
    <p:extLst>
      <p:ext uri="{BB962C8B-B14F-4D97-AF65-F5344CB8AC3E}">
        <p14:creationId xmlns:p14="http://schemas.microsoft.com/office/powerpoint/2010/main" val="285157815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3525" y="1147763"/>
            <a:ext cx="6076950" cy="4562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827584" y="6021288"/>
            <a:ext cx="1272849" cy="646331"/>
          </a:xfrm>
          <a:prstGeom prst="rect">
            <a:avLst/>
          </a:prstGeom>
          <a:noFill/>
        </p:spPr>
        <p:txBody>
          <a:bodyPr wrap="none" rtlCol="0">
            <a:spAutoFit/>
          </a:bodyPr>
          <a:lstStyle/>
          <a:p>
            <a:r>
              <a:rPr lang="en-US" dirty="0" smtClean="0"/>
              <a:t>Bruce Perry</a:t>
            </a:r>
          </a:p>
          <a:p>
            <a:endParaRPr lang="en-CA" dirty="0"/>
          </a:p>
        </p:txBody>
      </p:sp>
    </p:spTree>
    <p:extLst>
      <p:ext uri="{BB962C8B-B14F-4D97-AF65-F5344CB8AC3E}">
        <p14:creationId xmlns:p14="http://schemas.microsoft.com/office/powerpoint/2010/main" val="33048954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76672"/>
            <a:ext cx="8229600" cy="5649491"/>
          </a:xfrm>
        </p:spPr>
        <p:txBody>
          <a:bodyPr>
            <a:normAutofit/>
          </a:bodyPr>
          <a:lstStyle/>
          <a:p>
            <a:pPr marL="0" indent="0">
              <a:buNone/>
            </a:pPr>
            <a:r>
              <a:rPr lang="en-US" sz="2800" dirty="0" smtClean="0"/>
              <a:t>“Current neurobiological research is contributing to our understanding of how exposure to extreme trauma affects brain function and becomes critical to the continuing evolution of effective play therapy practice   (Gaskill, 2010.p19)”</a:t>
            </a:r>
            <a:endParaRPr lang="en-CA" sz="2800"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7824" y="3140968"/>
            <a:ext cx="3029322" cy="2908149"/>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19872" y="2708920"/>
            <a:ext cx="3533378" cy="3006079"/>
          </a:xfrm>
          <a:prstGeom prst="rect">
            <a:avLst/>
          </a:prstGeom>
        </p:spPr>
      </p:pic>
    </p:spTree>
    <p:extLst>
      <p:ext uri="{BB962C8B-B14F-4D97-AF65-F5344CB8AC3E}">
        <p14:creationId xmlns:p14="http://schemas.microsoft.com/office/powerpoint/2010/main" val="83576517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Bruce Perry’s Research </a:t>
            </a:r>
            <a:endParaRPr lang="en-CA" dirty="0"/>
          </a:p>
        </p:txBody>
      </p:sp>
      <p:sp>
        <p:nvSpPr>
          <p:cNvPr id="5" name="Content Placeholder 4"/>
          <p:cNvSpPr>
            <a:spLocks noGrp="1"/>
          </p:cNvSpPr>
          <p:nvPr>
            <p:ph idx="1"/>
          </p:nvPr>
        </p:nvSpPr>
        <p:spPr/>
        <p:txBody>
          <a:bodyPr>
            <a:normAutofit fontScale="85000" lnSpcReduction="20000"/>
          </a:bodyPr>
          <a:lstStyle/>
          <a:p>
            <a:pPr marL="0" indent="0">
              <a:buNone/>
            </a:pPr>
            <a:r>
              <a:rPr lang="en-CA" dirty="0" smtClean="0"/>
              <a:t>“Timing </a:t>
            </a:r>
            <a:r>
              <a:rPr lang="en-CA" dirty="0"/>
              <a:t>is everything.  Bonding experiences lead to healthy attachments and healthy attachment capabilities when they are provided in the earliest years of life.  </a:t>
            </a:r>
            <a:endParaRPr lang="en-CA" dirty="0" smtClean="0"/>
          </a:p>
          <a:p>
            <a:pPr marL="0" indent="0">
              <a:buNone/>
            </a:pPr>
            <a:r>
              <a:rPr lang="en-CA" dirty="0" smtClean="0"/>
              <a:t> </a:t>
            </a:r>
            <a:r>
              <a:rPr lang="en-CA" dirty="0"/>
              <a:t>There are critical periods during which bonding experiences must be present for the brain systems responsible for attachment to develop normally.  These critical periods appear to be in the first year of life and are related to the capacity of the infant and caregiver to develop a positive interactive </a:t>
            </a:r>
            <a:r>
              <a:rPr lang="en-CA" dirty="0" smtClean="0"/>
              <a:t>relationship”.</a:t>
            </a:r>
          </a:p>
          <a:p>
            <a:pPr marL="0" indent="0">
              <a:buNone/>
            </a:pPr>
            <a:r>
              <a:rPr lang="en-US" dirty="0" smtClean="0">
                <a:hlinkClick r:id="rId2"/>
              </a:rPr>
              <a:t>www.childtraumaacademy.com</a:t>
            </a:r>
            <a:endParaRPr lang="en-US" dirty="0" smtClean="0"/>
          </a:p>
          <a:p>
            <a:pPr marL="0" indent="0">
              <a:buNone/>
            </a:pPr>
            <a:endParaRPr lang="en-US" dirty="0" smtClean="0"/>
          </a:p>
          <a:p>
            <a:pPr marL="0" indent="0">
              <a:buNone/>
            </a:pPr>
            <a:r>
              <a:rPr lang="en-CA" dirty="0">
                <a:hlinkClick r:id="rId3"/>
              </a:rPr>
              <a:t>https://</a:t>
            </a:r>
            <a:r>
              <a:rPr lang="en-CA" dirty="0" smtClean="0">
                <a:hlinkClick r:id="rId3"/>
              </a:rPr>
              <a:t>www.youtube.com/watch?v=uOsgDkeH52o</a:t>
            </a:r>
            <a:endParaRPr lang="en-CA" dirty="0" smtClean="0"/>
          </a:p>
          <a:p>
            <a:pPr marL="0" indent="0">
              <a:buNone/>
            </a:pPr>
            <a:endParaRPr lang="en-CA" dirty="0"/>
          </a:p>
        </p:txBody>
      </p:sp>
    </p:spTree>
    <p:extLst>
      <p:ext uri="{BB962C8B-B14F-4D97-AF65-F5344CB8AC3E}">
        <p14:creationId xmlns:p14="http://schemas.microsoft.com/office/powerpoint/2010/main" val="392647099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hlinkClick r:id="rId3"/>
              </a:rPr>
              <a:t>www.childtraumaacademy.com</a:t>
            </a:r>
            <a:r>
              <a:rPr lang="en-US" dirty="0" smtClean="0"/>
              <a:t/>
            </a:r>
            <a:br>
              <a:rPr lang="en-US" dirty="0" smtClean="0"/>
            </a:br>
            <a:endParaRPr lang="en-CA" dirty="0"/>
          </a:p>
        </p:txBody>
      </p:sp>
      <p:sp>
        <p:nvSpPr>
          <p:cNvPr id="3" name="Content Placeholder 2"/>
          <p:cNvSpPr>
            <a:spLocks noGrp="1"/>
          </p:cNvSpPr>
          <p:nvPr>
            <p:ph idx="1"/>
          </p:nvPr>
        </p:nvSpPr>
        <p:spPr/>
        <p:txBody>
          <a:bodyPr/>
          <a:lstStyle/>
          <a:p>
            <a:pPr marL="0" indent="0">
              <a:buNone/>
            </a:pPr>
            <a:r>
              <a:rPr lang="en-CA" dirty="0" smtClean="0"/>
              <a:t>“During </a:t>
            </a:r>
            <a:r>
              <a:rPr lang="en-CA" dirty="0"/>
              <a:t>the first three years of life, the human brain develops to 90 percent of adult size and puts in place the majority of systems and structures that will be responsible for all future emotional, behavioral, social and physiological functioning during the rest of </a:t>
            </a:r>
            <a:r>
              <a:rPr lang="en-CA" dirty="0" smtClean="0"/>
              <a:t>life”.</a:t>
            </a:r>
            <a:endParaRPr lang="en-CA" dirty="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52120" y="4725143"/>
            <a:ext cx="2373295" cy="1830115"/>
          </a:xfrm>
          <a:prstGeom prst="rect">
            <a:avLst/>
          </a:prstGeom>
        </p:spPr>
      </p:pic>
      <p:sp>
        <p:nvSpPr>
          <p:cNvPr id="5" name="TextBox 4"/>
          <p:cNvSpPr txBox="1"/>
          <p:nvPr/>
        </p:nvSpPr>
        <p:spPr>
          <a:xfrm>
            <a:off x="611561" y="5640200"/>
            <a:ext cx="4248472" cy="1200329"/>
          </a:xfrm>
          <a:prstGeom prst="rect">
            <a:avLst/>
          </a:prstGeom>
          <a:noFill/>
        </p:spPr>
        <p:txBody>
          <a:bodyPr wrap="square" rtlCol="0">
            <a:spAutoFit/>
          </a:bodyPr>
          <a:lstStyle/>
          <a:p>
            <a:r>
              <a:rPr lang="en-CA" dirty="0">
                <a:hlinkClick r:id="rId5"/>
              </a:rPr>
              <a:t>https://</a:t>
            </a:r>
            <a:r>
              <a:rPr lang="en-CA" dirty="0" smtClean="0">
                <a:hlinkClick r:id="rId5"/>
              </a:rPr>
              <a:t>www.youtube.com/watch?v=uOsgDkeH52o&amp;list=PLiYWyIgGwOQGLpqF4tyF8dRjA2JuU3q_t</a:t>
            </a:r>
            <a:endParaRPr lang="en-CA" dirty="0" smtClean="0"/>
          </a:p>
          <a:p>
            <a:endParaRPr lang="en-CA" dirty="0"/>
          </a:p>
        </p:txBody>
      </p:sp>
    </p:spTree>
    <p:extLst>
      <p:ext uri="{BB962C8B-B14F-4D97-AF65-F5344CB8AC3E}">
        <p14:creationId xmlns:p14="http://schemas.microsoft.com/office/powerpoint/2010/main" val="53999253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a:t>
            </a:r>
            <a:endParaRPr lang="en-CA" dirty="0"/>
          </a:p>
        </p:txBody>
      </p:sp>
      <p:sp>
        <p:nvSpPr>
          <p:cNvPr id="3" name="Content Placeholder 2"/>
          <p:cNvSpPr>
            <a:spLocks noGrp="1"/>
          </p:cNvSpPr>
          <p:nvPr>
            <p:ph idx="1"/>
          </p:nvPr>
        </p:nvSpPr>
        <p:spPr>
          <a:xfrm>
            <a:off x="467544" y="1628800"/>
            <a:ext cx="8229600" cy="4525963"/>
          </a:xfrm>
        </p:spPr>
        <p:txBody>
          <a:bodyPr>
            <a:normAutofit fontScale="70000" lnSpcReduction="20000"/>
          </a:bodyPr>
          <a:lstStyle/>
          <a:p>
            <a:pPr marL="0" indent="0">
              <a:buNone/>
            </a:pPr>
            <a:r>
              <a:rPr lang="en-CA" dirty="0" smtClean="0"/>
              <a:t>This course will review attachment theory and will introduce students to various models for treating attachment disordered children through play therapy. The fundamentals will be reviewed of some of the more well known attachment treatments such as: </a:t>
            </a:r>
          </a:p>
          <a:p>
            <a:pPr marL="0" indent="0">
              <a:buNone/>
            </a:pPr>
            <a:r>
              <a:rPr lang="en-CA" dirty="0" smtClean="0"/>
              <a:t>	“Dyadic Development Psychotherapy” (Parent/Child)</a:t>
            </a:r>
          </a:p>
          <a:p>
            <a:pPr marL="0" indent="0">
              <a:buNone/>
            </a:pPr>
            <a:r>
              <a:rPr lang="en-CA" dirty="0" smtClean="0"/>
              <a:t>	 “Floor time” (Parent/Child)</a:t>
            </a:r>
          </a:p>
          <a:p>
            <a:pPr marL="0" indent="0">
              <a:buNone/>
            </a:pPr>
            <a:r>
              <a:rPr lang="en-CA" dirty="0" smtClean="0"/>
              <a:t>	 “Watch, Wait and Wonder”(Parent/Child)</a:t>
            </a:r>
          </a:p>
          <a:p>
            <a:pPr marL="0" indent="0">
              <a:buNone/>
            </a:pPr>
            <a:r>
              <a:rPr lang="en-CA" dirty="0" smtClean="0"/>
              <a:t>	 “Modified Interaction Guidance”. (Parent/Child)</a:t>
            </a:r>
          </a:p>
          <a:p>
            <a:pPr marL="0" indent="0">
              <a:buNone/>
            </a:pPr>
            <a:r>
              <a:rPr lang="en-US" dirty="0" smtClean="0"/>
              <a:t>	“Theraplay”(Parent/child or just Child)</a:t>
            </a:r>
          </a:p>
          <a:p>
            <a:pPr marL="0" indent="0">
              <a:buNone/>
            </a:pPr>
            <a:r>
              <a:rPr lang="en-US" dirty="0" smtClean="0"/>
              <a:t>	“Nurtured Heart Approach”( Parent Child)</a:t>
            </a:r>
          </a:p>
          <a:p>
            <a:pPr marL="0" indent="0">
              <a:buNone/>
            </a:pPr>
            <a:r>
              <a:rPr lang="en-US" dirty="0" smtClean="0"/>
              <a:t>	“The Four S’s” (Parents only) </a:t>
            </a:r>
            <a:endParaRPr lang="en-CA" dirty="0" smtClean="0"/>
          </a:p>
          <a:p>
            <a:pPr marL="0" indent="0">
              <a:buNone/>
            </a:pPr>
            <a:r>
              <a:rPr lang="en-CA" dirty="0" smtClean="0"/>
              <a:t>Attachment theory and practice within the play therapy models is pivotal and integral to the healing of most children.</a:t>
            </a:r>
          </a:p>
          <a:p>
            <a:endParaRPr lang="en-CA" dirty="0" smtClean="0"/>
          </a:p>
        </p:txBody>
      </p:sp>
    </p:spTree>
    <p:extLst>
      <p:ext uri="{BB962C8B-B14F-4D97-AF65-F5344CB8AC3E}">
        <p14:creationId xmlns:p14="http://schemas.microsoft.com/office/powerpoint/2010/main" val="249285839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000" dirty="0"/>
              <a:t>Retrieved from</a:t>
            </a:r>
            <a:r>
              <a:rPr lang="en-US" sz="2000" dirty="0" smtClean="0"/>
              <a:t>: http</a:t>
            </a:r>
            <a:r>
              <a:rPr lang="en-US" sz="2000" dirty="0"/>
              <a:t>://grahamscharf.com/early-childhood-recommended-resources/ </a:t>
            </a:r>
            <a:endParaRPr lang="en-CA" sz="20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2233648"/>
            <a:ext cx="8229600" cy="3259067"/>
          </a:xfrm>
        </p:spPr>
      </p:pic>
    </p:spTree>
    <p:extLst>
      <p:ext uri="{BB962C8B-B14F-4D97-AF65-F5344CB8AC3E}">
        <p14:creationId xmlns:p14="http://schemas.microsoft.com/office/powerpoint/2010/main" val="150926033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55000" lnSpcReduction="20000"/>
          </a:bodyPr>
          <a:lstStyle/>
          <a:p>
            <a:pPr marL="0" indent="0">
              <a:buNone/>
            </a:pPr>
            <a:endParaRPr lang="en-CA" dirty="0" smtClean="0"/>
          </a:p>
          <a:p>
            <a:pPr marL="0" indent="0">
              <a:buNone/>
            </a:pPr>
            <a:endParaRPr lang="en-CA" dirty="0"/>
          </a:p>
          <a:p>
            <a:pPr marL="0" indent="0">
              <a:buNone/>
            </a:pPr>
            <a:endParaRPr lang="en-CA" dirty="0" smtClean="0"/>
          </a:p>
          <a:p>
            <a:pPr marL="0" indent="0">
              <a:buNone/>
            </a:pPr>
            <a:endParaRPr lang="en-CA" dirty="0"/>
          </a:p>
          <a:p>
            <a:pPr marL="0" indent="0">
              <a:buNone/>
            </a:pPr>
            <a:endParaRPr lang="en-CA" dirty="0" smtClean="0"/>
          </a:p>
          <a:p>
            <a:pPr marL="0" indent="0">
              <a:buNone/>
            </a:pPr>
            <a:endParaRPr lang="en-CA" dirty="0" smtClean="0"/>
          </a:p>
          <a:p>
            <a:pPr marL="0" indent="0">
              <a:buNone/>
            </a:pPr>
            <a:endParaRPr lang="en-CA" dirty="0"/>
          </a:p>
          <a:p>
            <a:pPr marL="0" indent="0">
              <a:buNone/>
            </a:pPr>
            <a:endParaRPr lang="en-CA" dirty="0" smtClean="0"/>
          </a:p>
          <a:p>
            <a:pPr marL="0" indent="0">
              <a:buNone/>
            </a:pPr>
            <a:r>
              <a:rPr lang="en-CA" dirty="0" smtClean="0"/>
              <a:t>There </a:t>
            </a:r>
            <a:r>
              <a:rPr lang="en-CA" dirty="0"/>
              <a:t>are critical periods during which bonding experiences must be present for the brain systems responsible for attachment to develop normally.  These critical periods appear to be in the first year of life and are related to the capacity of the infant and caregiver to develop a positive interactive relationship</a:t>
            </a:r>
            <a:r>
              <a:rPr lang="en-CA" dirty="0" smtClean="0"/>
              <a:t>.</a:t>
            </a:r>
          </a:p>
          <a:p>
            <a:pPr marL="0" indent="0">
              <a:buNone/>
            </a:pPr>
            <a:endParaRPr lang="en-US" dirty="0" smtClean="0"/>
          </a:p>
          <a:p>
            <a:pPr marL="0" indent="0">
              <a:buNone/>
            </a:pPr>
            <a:endParaRPr lang="en-US" dirty="0"/>
          </a:p>
          <a:p>
            <a:pPr marL="0" indent="0">
              <a:buNone/>
            </a:pPr>
            <a:r>
              <a:rPr lang="en-US" dirty="0" smtClean="0"/>
              <a:t>Retrieved June 21,2015 from:</a:t>
            </a:r>
          </a:p>
          <a:p>
            <a:pPr marL="0" indent="0">
              <a:buNone/>
            </a:pPr>
            <a:r>
              <a:rPr lang="en-CA" dirty="0"/>
              <a:t>http://www.examiner.com/article/help-habiba-mother-and-infant-separated-for-breastfeeding-madrid</a:t>
            </a:r>
          </a:p>
          <a:p>
            <a:endParaRPr lang="en-CA"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0112" y="188640"/>
            <a:ext cx="3219450" cy="3333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7470873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Attunement Strategies</a:t>
            </a:r>
            <a:endParaRPr lang="en-CA" dirty="0"/>
          </a:p>
        </p:txBody>
      </p:sp>
      <p:sp>
        <p:nvSpPr>
          <p:cNvPr id="3" name="Content Placeholder 2"/>
          <p:cNvSpPr>
            <a:spLocks noGrp="1"/>
          </p:cNvSpPr>
          <p:nvPr>
            <p:ph idx="1"/>
          </p:nvPr>
        </p:nvSpPr>
        <p:spPr/>
        <p:txBody>
          <a:bodyPr>
            <a:normAutofit fontScale="85000" lnSpcReduction="20000"/>
          </a:bodyPr>
          <a:lstStyle/>
          <a:p>
            <a:endParaRPr lang="en-CA" sz="2900" dirty="0"/>
          </a:p>
          <a:p>
            <a:r>
              <a:rPr lang="en-CA" sz="2900" dirty="0"/>
              <a:t>Become an observer: focus on </a:t>
            </a:r>
            <a:r>
              <a:rPr lang="en-CA" sz="2900" dirty="0" smtClean="0"/>
              <a:t>                                               non-verbal </a:t>
            </a:r>
            <a:r>
              <a:rPr lang="en-CA" sz="2900" dirty="0"/>
              <a:t>cues</a:t>
            </a:r>
          </a:p>
          <a:p>
            <a:endParaRPr lang="en-CA" sz="2900" dirty="0"/>
          </a:p>
          <a:p>
            <a:r>
              <a:rPr lang="en-CA" sz="2900" dirty="0"/>
              <a:t>Be sensitive to ever-changing rhythms and remain flexible as these change</a:t>
            </a:r>
          </a:p>
          <a:p>
            <a:endParaRPr lang="en-CA" sz="2900" dirty="0"/>
          </a:p>
          <a:p>
            <a:r>
              <a:rPr lang="en-CA" sz="2900" dirty="0"/>
              <a:t>Consistently provide a caring, supportive response to cues</a:t>
            </a:r>
          </a:p>
          <a:p>
            <a:endParaRPr lang="en-CA" sz="2900" dirty="0"/>
          </a:p>
          <a:p>
            <a:r>
              <a:rPr lang="en-CA" sz="2900" dirty="0"/>
              <a:t>Remember that persons are unique and so are their needs</a:t>
            </a:r>
          </a:p>
          <a:p>
            <a:endParaRPr lang="en-CA" dirty="0"/>
          </a:p>
          <a:p>
            <a:pPr marL="0" indent="0">
              <a:buNone/>
            </a:pPr>
            <a:r>
              <a:rPr lang="en-US" sz="1200" dirty="0" smtClean="0"/>
              <a:t>Retrieved May </a:t>
            </a:r>
            <a:r>
              <a:rPr lang="en-US" sz="1200" dirty="0"/>
              <a:t>2011 from: http://www.childtraumaacademy.com/bonding_attachment/lesson02/page05.html</a:t>
            </a:r>
            <a:endParaRPr lang="en-CA" sz="1200"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56176" y="116632"/>
            <a:ext cx="2867025" cy="2324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7644278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hlinkClick r:id="rId2"/>
              </a:rPr>
              <a:t>www.childtraumaacademy.com</a:t>
            </a:r>
            <a:r>
              <a:rPr lang="en-US" dirty="0" smtClean="0"/>
              <a:t/>
            </a:r>
            <a:br>
              <a:rPr lang="en-US" dirty="0" smtClean="0"/>
            </a:br>
            <a:endParaRPr lang="en-CA"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483768" y="2060848"/>
            <a:ext cx="3957985" cy="4057871"/>
          </a:xfrm>
        </p:spPr>
      </p:pic>
    </p:spTree>
    <p:extLst>
      <p:ext uri="{BB962C8B-B14F-4D97-AF65-F5344CB8AC3E}">
        <p14:creationId xmlns:p14="http://schemas.microsoft.com/office/powerpoint/2010/main" val="220899730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Dan Hughes and </a:t>
            </a:r>
            <a:r>
              <a:rPr lang="en-US" dirty="0" smtClean="0"/>
              <a:t>PLACE</a:t>
            </a:r>
            <a:br>
              <a:rPr lang="en-US" dirty="0" smtClean="0"/>
            </a:br>
            <a:r>
              <a:rPr lang="en-US" dirty="0" smtClean="0"/>
              <a:t>Dyadic Developmental Psychotherapy</a:t>
            </a:r>
            <a:endParaRPr lang="en-CA" dirty="0"/>
          </a:p>
        </p:txBody>
      </p:sp>
      <p:sp>
        <p:nvSpPr>
          <p:cNvPr id="3" name="Content Placeholder 2"/>
          <p:cNvSpPr>
            <a:spLocks noGrp="1"/>
          </p:cNvSpPr>
          <p:nvPr>
            <p:ph idx="1"/>
          </p:nvPr>
        </p:nvSpPr>
        <p:spPr/>
        <p:txBody>
          <a:bodyPr>
            <a:normAutofit lnSpcReduction="10000"/>
          </a:bodyPr>
          <a:lstStyle/>
          <a:p>
            <a:r>
              <a:rPr lang="en-US" dirty="0" smtClean="0"/>
              <a:t>Playfulness</a:t>
            </a:r>
          </a:p>
          <a:p>
            <a:r>
              <a:rPr lang="en-US" dirty="0" smtClean="0"/>
              <a:t>Love</a:t>
            </a:r>
          </a:p>
          <a:p>
            <a:r>
              <a:rPr lang="en-US" dirty="0" smtClean="0"/>
              <a:t>Acceptance</a:t>
            </a:r>
          </a:p>
          <a:p>
            <a:r>
              <a:rPr lang="en-US" dirty="0" smtClean="0"/>
              <a:t>Empathy</a:t>
            </a:r>
          </a:p>
          <a:p>
            <a:r>
              <a:rPr lang="en-US" dirty="0" smtClean="0"/>
              <a:t>Curiosity</a:t>
            </a:r>
          </a:p>
          <a:p>
            <a:pPr marL="0" indent="0">
              <a:buNone/>
            </a:pPr>
            <a:endParaRPr lang="en-CA" dirty="0" smtClean="0"/>
          </a:p>
          <a:p>
            <a:pPr marL="0" indent="0">
              <a:buNone/>
            </a:pPr>
            <a:endParaRPr lang="en-CA" dirty="0"/>
          </a:p>
          <a:p>
            <a:pPr marL="0" indent="0">
              <a:buNone/>
            </a:pPr>
            <a:r>
              <a:rPr lang="en-CA" dirty="0" smtClean="0"/>
              <a:t>http</a:t>
            </a:r>
            <a:r>
              <a:rPr lang="en-CA" dirty="0"/>
              <a:t>://www.danielhughes.org/html/PLACE.html</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7984" y="1628800"/>
            <a:ext cx="2885331" cy="28853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2127459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Dan Hughes </a:t>
            </a:r>
            <a:endParaRPr lang="en-CA" dirty="0"/>
          </a:p>
        </p:txBody>
      </p:sp>
      <p:sp>
        <p:nvSpPr>
          <p:cNvPr id="3" name="Content Placeholder 2"/>
          <p:cNvSpPr>
            <a:spLocks noGrp="1"/>
          </p:cNvSpPr>
          <p:nvPr>
            <p:ph idx="1"/>
          </p:nvPr>
        </p:nvSpPr>
        <p:spPr/>
        <p:txBody>
          <a:bodyPr/>
          <a:lstStyle/>
          <a:p>
            <a:pPr marL="0" indent="0">
              <a:buNone/>
            </a:pPr>
            <a:r>
              <a:rPr lang="en-CA" dirty="0">
                <a:hlinkClick r:id="rId2"/>
              </a:rPr>
              <a:t>https://</a:t>
            </a:r>
            <a:r>
              <a:rPr lang="en-CA" dirty="0" smtClean="0">
                <a:hlinkClick r:id="rId2"/>
              </a:rPr>
              <a:t>www.youtube.com/watch?v=rM1seYXN1Nc</a:t>
            </a:r>
            <a:endParaRPr lang="en-CA" dirty="0" smtClean="0"/>
          </a:p>
          <a:p>
            <a:pPr marL="0" indent="0">
              <a:buNone/>
            </a:pPr>
            <a:endParaRPr lang="en-US" dirty="0"/>
          </a:p>
          <a:p>
            <a:pPr marL="0" indent="0">
              <a:buNone/>
            </a:pPr>
            <a:r>
              <a:rPr lang="en-US" dirty="0" smtClean="0"/>
              <a:t>	</a:t>
            </a:r>
            <a:r>
              <a:rPr lang="en-US" dirty="0" smtClean="0"/>
              <a:t>     “</a:t>
            </a:r>
            <a:r>
              <a:rPr lang="en-US" dirty="0" smtClean="0"/>
              <a:t>psychological hand holding</a:t>
            </a:r>
            <a:r>
              <a:rPr lang="en-US" dirty="0" smtClean="0"/>
              <a:t>”</a:t>
            </a:r>
          </a:p>
          <a:p>
            <a:pPr marL="0" indent="0">
              <a:buNone/>
            </a:pPr>
            <a:endParaRPr lang="en-US" dirty="0"/>
          </a:p>
          <a:p>
            <a:pPr marL="0" indent="0">
              <a:buNone/>
            </a:pPr>
            <a:endParaRPr lang="en-CA" dirty="0"/>
          </a:p>
          <a:p>
            <a:pPr marL="0" indent="0">
              <a:buNone/>
            </a:pPr>
            <a:r>
              <a:rPr lang="en-US" dirty="0" smtClean="0"/>
              <a:t>Face to face training available for further training</a:t>
            </a:r>
            <a:endParaRPr lang="en-CA" dirty="0"/>
          </a:p>
        </p:txBody>
      </p:sp>
    </p:spTree>
    <p:extLst>
      <p:ext uri="{BB962C8B-B14F-4D97-AF65-F5344CB8AC3E}">
        <p14:creationId xmlns:p14="http://schemas.microsoft.com/office/powerpoint/2010/main" val="156823481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      Floor Time </a:t>
            </a:r>
            <a:endParaRPr lang="en-CA" dirty="0"/>
          </a:p>
        </p:txBody>
      </p:sp>
      <p:sp>
        <p:nvSpPr>
          <p:cNvPr id="3" name="Content Placeholder 2"/>
          <p:cNvSpPr>
            <a:spLocks noGrp="1"/>
          </p:cNvSpPr>
          <p:nvPr>
            <p:ph idx="1"/>
          </p:nvPr>
        </p:nvSpPr>
        <p:spPr/>
        <p:txBody>
          <a:bodyPr>
            <a:normAutofit fontScale="77500" lnSpcReduction="20000"/>
          </a:bodyPr>
          <a:lstStyle/>
          <a:p>
            <a:pPr marL="0" indent="0">
              <a:buNone/>
            </a:pPr>
            <a:endParaRPr lang="en-CA" sz="2800" dirty="0" smtClean="0"/>
          </a:p>
          <a:p>
            <a:pPr marL="0" indent="0">
              <a:buNone/>
            </a:pPr>
            <a:endParaRPr lang="en-CA" sz="2800" dirty="0"/>
          </a:p>
          <a:p>
            <a:pPr marL="0" indent="0">
              <a:buNone/>
            </a:pPr>
            <a:endParaRPr lang="en-CA" sz="2800" dirty="0" smtClean="0"/>
          </a:p>
          <a:p>
            <a:pPr marL="0" indent="0">
              <a:buNone/>
            </a:pPr>
            <a:r>
              <a:rPr lang="en-CA" sz="2800" dirty="0" smtClean="0"/>
              <a:t>For </a:t>
            </a:r>
            <a:r>
              <a:rPr lang="en-CA" sz="2800" dirty="0"/>
              <a:t>any age child, you do three things:</a:t>
            </a:r>
          </a:p>
          <a:p>
            <a:r>
              <a:rPr lang="en-CA" sz="2800" dirty="0"/>
              <a:t>Follow your child’s lead, i.e. enter the child’s world and join in their emotional flow;</a:t>
            </a:r>
          </a:p>
          <a:p>
            <a:r>
              <a:rPr lang="en-CA" sz="2800" dirty="0"/>
              <a:t>Challenge her to be creative and spontaneous; and</a:t>
            </a:r>
          </a:p>
          <a:p>
            <a:r>
              <a:rPr lang="en-CA" sz="2800" dirty="0"/>
              <a:t>Expand the action and interaction to include all or most of her senses and motor skills as well as different emotions</a:t>
            </a:r>
            <a:r>
              <a:rPr lang="en-CA" sz="2800" dirty="0" smtClean="0"/>
              <a:t>.</a:t>
            </a:r>
          </a:p>
          <a:p>
            <a:endParaRPr lang="en-US" sz="2800" dirty="0"/>
          </a:p>
          <a:p>
            <a:endParaRPr lang="en-CA" sz="2800" dirty="0" smtClean="0"/>
          </a:p>
          <a:p>
            <a:pPr marL="0" indent="0">
              <a:buNone/>
            </a:pPr>
            <a:r>
              <a:rPr lang="en-US" sz="2800" dirty="0"/>
              <a:t>Retrieved from: </a:t>
            </a:r>
            <a:r>
              <a:rPr lang="en-US" sz="2800" dirty="0">
                <a:hlinkClick r:id="rId2"/>
              </a:rPr>
              <a:t>http://www.stanleygreenspan.com</a:t>
            </a:r>
            <a:r>
              <a:rPr lang="en-US" sz="2800" dirty="0" smtClean="0">
                <a:hlinkClick r:id="rId2"/>
              </a:rPr>
              <a:t>/</a:t>
            </a:r>
            <a:endParaRPr lang="en-CA" sz="2800" dirty="0"/>
          </a:p>
          <a:p>
            <a:pPr marL="0" indent="0">
              <a:buNone/>
            </a:pPr>
            <a:r>
              <a:rPr lang="en-US" sz="2800" dirty="0" smtClean="0"/>
              <a:t>Online courses available for further training</a:t>
            </a:r>
            <a:endParaRPr lang="en-CA" sz="28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70227" y="404664"/>
            <a:ext cx="3302629" cy="2232248"/>
          </a:xfrm>
          <a:prstGeom prst="rect">
            <a:avLst/>
          </a:prstGeom>
        </p:spPr>
      </p:pic>
    </p:spTree>
    <p:extLst>
      <p:ext uri="{BB962C8B-B14F-4D97-AF65-F5344CB8AC3E}">
        <p14:creationId xmlns:p14="http://schemas.microsoft.com/office/powerpoint/2010/main" val="365646214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Modified Interactional Guidance</a:t>
            </a:r>
            <a:endParaRPr lang="en-CA" dirty="0"/>
          </a:p>
        </p:txBody>
      </p:sp>
      <p:sp>
        <p:nvSpPr>
          <p:cNvPr id="3" name="Content Placeholder 2"/>
          <p:cNvSpPr>
            <a:spLocks noGrp="1"/>
          </p:cNvSpPr>
          <p:nvPr>
            <p:ph idx="1"/>
          </p:nvPr>
        </p:nvSpPr>
        <p:spPr/>
        <p:txBody>
          <a:bodyPr>
            <a:normAutofit fontScale="85000" lnSpcReduction="20000"/>
          </a:bodyPr>
          <a:lstStyle/>
          <a:p>
            <a:pPr marL="0" indent="0">
              <a:buNone/>
            </a:pPr>
            <a:endParaRPr lang="en-CA" dirty="0" smtClean="0"/>
          </a:p>
          <a:p>
            <a:pPr marL="0" indent="0">
              <a:buNone/>
            </a:pPr>
            <a:endParaRPr lang="en-CA" dirty="0"/>
          </a:p>
          <a:p>
            <a:pPr marL="0" indent="0">
              <a:buNone/>
            </a:pPr>
            <a:endParaRPr lang="en-CA" dirty="0" smtClean="0"/>
          </a:p>
          <a:p>
            <a:pPr marL="0" indent="0">
              <a:buNone/>
            </a:pPr>
            <a:endParaRPr lang="en-CA" dirty="0"/>
          </a:p>
          <a:p>
            <a:pPr marL="0" indent="0">
              <a:buNone/>
            </a:pPr>
            <a:endParaRPr lang="en-CA" dirty="0" smtClean="0"/>
          </a:p>
          <a:p>
            <a:pPr marL="0" indent="0">
              <a:buNone/>
            </a:pPr>
            <a:endParaRPr lang="en-CA" sz="2400" dirty="0" smtClean="0"/>
          </a:p>
          <a:p>
            <a:pPr marL="0" indent="0">
              <a:buNone/>
            </a:pPr>
            <a:endParaRPr lang="en-CA" sz="2400" dirty="0"/>
          </a:p>
          <a:p>
            <a:pPr marL="0" indent="0">
              <a:buNone/>
            </a:pPr>
            <a:endParaRPr lang="en-CA" sz="2400" dirty="0" smtClean="0"/>
          </a:p>
          <a:p>
            <a:pPr marL="0" indent="0">
              <a:buNone/>
            </a:pPr>
            <a:r>
              <a:rPr lang="en-CA" sz="2400" dirty="0" smtClean="0"/>
              <a:t>Research http</a:t>
            </a:r>
            <a:r>
              <a:rPr lang="en-CA" sz="2400" dirty="0"/>
              <a:t>://www.imhpromotion.ca/Portals/0/IMHP%20PDFs/IMPRINT/32IMPReprint-Benoit.pdf</a:t>
            </a:r>
          </a:p>
          <a:p>
            <a:pPr marL="0" indent="0">
              <a:buNone/>
            </a:pPr>
            <a:r>
              <a:rPr lang="en-CA" sz="2400" dirty="0" smtClean="0"/>
              <a:t>More training available through:</a:t>
            </a:r>
          </a:p>
          <a:p>
            <a:pPr marL="0" indent="0">
              <a:buNone/>
            </a:pPr>
            <a:r>
              <a:rPr lang="en-CA" sz="2400" dirty="0" smtClean="0"/>
              <a:t> http</a:t>
            </a:r>
            <a:r>
              <a:rPr lang="en-CA" sz="2400" dirty="0"/>
              <a:t>://www.casaservices.org/workshops-modified-interaction-guidance#MIG</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5616" y="1052736"/>
            <a:ext cx="6677957" cy="3372321"/>
          </a:xfrm>
          <a:prstGeom prst="rect">
            <a:avLst/>
          </a:prstGeom>
        </p:spPr>
      </p:pic>
    </p:spTree>
    <p:extLst>
      <p:ext uri="{BB962C8B-B14F-4D97-AF65-F5344CB8AC3E}">
        <p14:creationId xmlns:p14="http://schemas.microsoft.com/office/powerpoint/2010/main" val="48166343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1143000"/>
          </a:xfrm>
        </p:spPr>
        <p:txBody>
          <a:bodyPr/>
          <a:lstStyle/>
          <a:p>
            <a:r>
              <a:rPr lang="en-US" dirty="0" smtClean="0"/>
              <a:t>Theraplay</a:t>
            </a:r>
            <a:endParaRPr lang="en-CA" dirty="0"/>
          </a:p>
        </p:txBody>
      </p:sp>
      <p:sp>
        <p:nvSpPr>
          <p:cNvPr id="3" name="Content Placeholder 2"/>
          <p:cNvSpPr>
            <a:spLocks noGrp="1"/>
          </p:cNvSpPr>
          <p:nvPr>
            <p:ph idx="1"/>
          </p:nvPr>
        </p:nvSpPr>
        <p:spPr/>
        <p:txBody>
          <a:bodyPr>
            <a:normAutofit/>
          </a:bodyPr>
          <a:lstStyle/>
          <a:p>
            <a:pPr marL="0" indent="0">
              <a:buNone/>
            </a:pPr>
            <a:endParaRPr lang="en-US" dirty="0">
              <a:hlinkClick r:id="rId2"/>
            </a:endParaRPr>
          </a:p>
          <a:p>
            <a:pPr marL="0" indent="0">
              <a:buNone/>
            </a:pPr>
            <a:endParaRPr lang="en-US" dirty="0" smtClean="0">
              <a:hlinkClick r:id="rId2"/>
            </a:endParaRPr>
          </a:p>
          <a:p>
            <a:pPr marL="0" indent="0">
              <a:buNone/>
            </a:pPr>
            <a:endParaRPr lang="en-US" dirty="0">
              <a:hlinkClick r:id="rId2"/>
            </a:endParaRPr>
          </a:p>
          <a:p>
            <a:pPr marL="0" indent="0">
              <a:buNone/>
            </a:pPr>
            <a:endParaRPr lang="en-US" dirty="0" smtClean="0">
              <a:hlinkClick r:id="rId2"/>
            </a:endParaRPr>
          </a:p>
          <a:p>
            <a:pPr marL="0" indent="0">
              <a:buNone/>
            </a:pPr>
            <a:endParaRPr lang="en-US" dirty="0" smtClean="0">
              <a:hlinkClick r:id="rId2"/>
            </a:endParaRPr>
          </a:p>
          <a:p>
            <a:pPr marL="0" indent="0">
              <a:buNone/>
            </a:pPr>
            <a:endParaRPr lang="en-US" dirty="0">
              <a:hlinkClick r:id="rId2"/>
            </a:endParaRPr>
          </a:p>
          <a:p>
            <a:pPr marL="0" indent="0">
              <a:buNone/>
            </a:pPr>
            <a:r>
              <a:rPr lang="en-US" sz="2000" dirty="0" smtClean="0"/>
              <a:t>More training is available at </a:t>
            </a:r>
            <a:r>
              <a:rPr lang="en-US" sz="2000" dirty="0" smtClean="0">
                <a:hlinkClick r:id="rId2"/>
              </a:rPr>
              <a:t>www.theraplay.org</a:t>
            </a:r>
            <a:r>
              <a:rPr lang="en-US" sz="2000" dirty="0" smtClean="0"/>
              <a:t>.</a:t>
            </a:r>
          </a:p>
          <a:p>
            <a:endParaRPr lang="en-CA" sz="2000"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5816" y="1423658"/>
            <a:ext cx="3562722" cy="35627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3289487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62500" lnSpcReduction="20000"/>
          </a:bodyPr>
          <a:lstStyle/>
          <a:p>
            <a:pPr marL="0" indent="0">
              <a:buNone/>
            </a:pPr>
            <a:endParaRPr lang="en-CA" dirty="0" smtClean="0"/>
          </a:p>
          <a:p>
            <a:pPr marL="0" indent="0">
              <a:buNone/>
            </a:pPr>
            <a:r>
              <a:rPr lang="en-CA" dirty="0" smtClean="0"/>
              <a:t>This </a:t>
            </a:r>
            <a:r>
              <a:rPr lang="en-CA" dirty="0"/>
              <a:t>is a parent education and psychotherapy intervention developed by Glen Cooper, Kent Hoffman, Robert Marvin, and Bert Powell designed to shift problematic or 'at risk' patterns of attachment – caregiving interactions to a more appropriate developmental pathway. It is stated that it is explicitly based on contemporary attachment and congruent developmental theories. </a:t>
            </a:r>
            <a:endParaRPr lang="en-CA" dirty="0" smtClean="0"/>
          </a:p>
          <a:p>
            <a:pPr marL="0" indent="0">
              <a:buNone/>
            </a:pPr>
            <a:endParaRPr lang="en-CA" dirty="0"/>
          </a:p>
          <a:p>
            <a:pPr marL="0" indent="0">
              <a:buNone/>
            </a:pPr>
            <a:r>
              <a:rPr lang="en-CA" dirty="0" smtClean="0"/>
              <a:t>Its </a:t>
            </a:r>
            <a:r>
              <a:rPr lang="en-CA" dirty="0"/>
              <a:t>core constructs are Ainsworth’s ideas of a Secure Base and a Haven of Safety (Ainsworth et al. 1978). The aim of the protocol is to present these ideas to the parents in a user-friendly, common-sense fashion that they can understand both cognitively and emotionally. This is done by a graphic representation of the child's needs and attachment system in circle form, summarising the child's needs and the safe haven provided by the caregiver. The protocol has so far been aimed at and tested on preschoolers up to the age of 4 years.</a:t>
            </a:r>
          </a:p>
          <a:p>
            <a:endParaRPr lang="en-CA"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8851" y="332656"/>
            <a:ext cx="5284404" cy="1079746"/>
          </a:xfrm>
          <a:prstGeom prst="rect">
            <a:avLst/>
          </a:prstGeom>
        </p:spPr>
      </p:pic>
    </p:spTree>
    <p:extLst>
      <p:ext uri="{BB962C8B-B14F-4D97-AF65-F5344CB8AC3E}">
        <p14:creationId xmlns:p14="http://schemas.microsoft.com/office/powerpoint/2010/main" val="90542346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Verdana" panose="020B0604030504040204" pitchFamily="34" charset="0"/>
                <a:ea typeface="Verdana" panose="020B0604030504040204" pitchFamily="34" charset="0"/>
                <a:cs typeface="Verdana" panose="020B0604030504040204" pitchFamily="34" charset="0"/>
              </a:rPr>
              <a:t>When you think of attachment what do you think of? </a:t>
            </a:r>
            <a:endParaRPr lang="en-CA" dirty="0">
              <a:latin typeface="Verdana" panose="020B0604030504040204" pitchFamily="34" charset="0"/>
              <a:ea typeface="Verdana" panose="020B0604030504040204" pitchFamily="34" charset="0"/>
              <a:cs typeface="Verdana" panose="020B0604030504040204" pitchFamily="34"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35896" y="4799210"/>
            <a:ext cx="4762500" cy="1905000"/>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520" y="2924944"/>
            <a:ext cx="2123948" cy="3779266"/>
          </a:xfrm>
          <a:prstGeom prst="rect">
            <a:avLst/>
          </a:prstGeom>
        </p:spPr>
      </p:pic>
      <p:sp>
        <p:nvSpPr>
          <p:cNvPr id="6" name="TextBox 5"/>
          <p:cNvSpPr txBox="1"/>
          <p:nvPr/>
        </p:nvSpPr>
        <p:spPr>
          <a:xfrm>
            <a:off x="2853462" y="1568701"/>
            <a:ext cx="6036901" cy="2677656"/>
          </a:xfrm>
          <a:prstGeom prst="rect">
            <a:avLst/>
          </a:prstGeom>
          <a:noFill/>
        </p:spPr>
        <p:txBody>
          <a:bodyPr wrap="square" rtlCol="0">
            <a:spAutoFit/>
          </a:bodyPr>
          <a:lstStyle/>
          <a:p>
            <a:r>
              <a:rPr lang="en-US" sz="2800" b="1" dirty="0" smtClean="0">
                <a:solidFill>
                  <a:srgbClr val="7030A0"/>
                </a:solidFill>
                <a:latin typeface="Verdana" panose="020B0604030504040204" pitchFamily="34" charset="0"/>
                <a:ea typeface="Verdana" panose="020B0604030504040204" pitchFamily="34" charset="0"/>
                <a:cs typeface="Verdana" panose="020B0604030504040204" pitchFamily="34" charset="0"/>
              </a:rPr>
              <a:t>Secure attachment?</a:t>
            </a:r>
          </a:p>
          <a:p>
            <a:r>
              <a:rPr lang="en-US" sz="2800" b="1" dirty="0" smtClean="0">
                <a:solidFill>
                  <a:srgbClr val="7030A0"/>
                </a:solidFill>
                <a:latin typeface="Verdana" panose="020B0604030504040204" pitchFamily="34" charset="0"/>
                <a:ea typeface="Verdana" panose="020B0604030504040204" pitchFamily="34" charset="0"/>
                <a:cs typeface="Verdana" panose="020B0604030504040204" pitchFamily="34" charset="0"/>
              </a:rPr>
              <a:t>Anxious attachment?</a:t>
            </a:r>
          </a:p>
          <a:p>
            <a:r>
              <a:rPr lang="en-US" sz="2800" b="1" dirty="0" smtClean="0">
                <a:solidFill>
                  <a:srgbClr val="7030A0"/>
                </a:solidFill>
                <a:latin typeface="Verdana" panose="020B0604030504040204" pitchFamily="34" charset="0"/>
                <a:ea typeface="Verdana" panose="020B0604030504040204" pitchFamily="34" charset="0"/>
                <a:cs typeface="Verdana" panose="020B0604030504040204" pitchFamily="34" charset="0"/>
              </a:rPr>
              <a:t>Disorganized attachment?</a:t>
            </a:r>
          </a:p>
          <a:p>
            <a:r>
              <a:rPr lang="en-US" sz="2800" b="1" dirty="0" smtClean="0">
                <a:solidFill>
                  <a:srgbClr val="7030A0"/>
                </a:solidFill>
                <a:latin typeface="Verdana" panose="020B0604030504040204" pitchFamily="34" charset="0"/>
                <a:ea typeface="Verdana" panose="020B0604030504040204" pitchFamily="34" charset="0"/>
                <a:cs typeface="Verdana" panose="020B0604030504040204" pitchFamily="34" charset="0"/>
              </a:rPr>
              <a:t>Ambivalent attachment?</a:t>
            </a:r>
          </a:p>
          <a:p>
            <a:endParaRPr lang="en-US" sz="2800" b="1" dirty="0" smtClean="0">
              <a:solidFill>
                <a:srgbClr val="7030A0"/>
              </a:solidFill>
              <a:latin typeface="Verdana" panose="020B0604030504040204" pitchFamily="34" charset="0"/>
              <a:ea typeface="Verdana" panose="020B0604030504040204" pitchFamily="34" charset="0"/>
              <a:cs typeface="Verdana" panose="020B0604030504040204" pitchFamily="34" charset="0"/>
            </a:endParaRPr>
          </a:p>
          <a:p>
            <a:r>
              <a:rPr lang="en-US" sz="2800" b="1" dirty="0" smtClean="0">
                <a:solidFill>
                  <a:srgbClr val="7030A0"/>
                </a:solidFill>
                <a:latin typeface="Verdana" panose="020B0604030504040204" pitchFamily="34" charset="0"/>
                <a:ea typeface="Verdana" panose="020B0604030504040204" pitchFamily="34" charset="0"/>
                <a:cs typeface="Verdana" panose="020B0604030504040204" pitchFamily="34" charset="0"/>
              </a:rPr>
              <a:t>Let’s do a quick  QUIZ.  </a:t>
            </a:r>
            <a:endParaRPr lang="en-CA" sz="2800" b="1" dirty="0">
              <a:solidFill>
                <a:srgbClr val="7030A0"/>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01076891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aim of the (Parent and child) therapy is to.. </a:t>
            </a:r>
            <a:endParaRPr lang="en-CA" dirty="0"/>
          </a:p>
        </p:txBody>
      </p:sp>
      <p:sp>
        <p:nvSpPr>
          <p:cNvPr id="3" name="Content Placeholder 2"/>
          <p:cNvSpPr>
            <a:spLocks noGrp="1"/>
          </p:cNvSpPr>
          <p:nvPr>
            <p:ph idx="1"/>
          </p:nvPr>
        </p:nvSpPr>
        <p:spPr/>
        <p:txBody>
          <a:bodyPr>
            <a:normAutofit fontScale="25000" lnSpcReduction="20000"/>
          </a:bodyPr>
          <a:lstStyle/>
          <a:p>
            <a:pPr marL="0" indent="0">
              <a:buNone/>
            </a:pPr>
            <a:endParaRPr lang="en-CA" sz="7200" dirty="0"/>
          </a:p>
          <a:p>
            <a:r>
              <a:rPr lang="en-CA" sz="7200" dirty="0"/>
              <a:t>To increase the caregivers sensitivity and appropriate responsiveness to the child’s signals relevant to its moving away from to explore, and its moving back for comfort and soothing;</a:t>
            </a:r>
          </a:p>
          <a:p>
            <a:r>
              <a:rPr lang="en-CA" sz="7200" dirty="0"/>
              <a:t>To increase their ability to reflect on their own and the child’s behavior, thoughts and feelings regarding their attachment – caregiving interactions; and</a:t>
            </a:r>
          </a:p>
          <a:p>
            <a:r>
              <a:rPr lang="en-CA" sz="7200" dirty="0"/>
              <a:t>To reflect on experiences in their own histories that affect their current caregiving patterns. This latter point aims to address the miscuing defensive strategies of the </a:t>
            </a:r>
            <a:r>
              <a:rPr lang="en-CA" sz="7200" dirty="0" smtClean="0"/>
              <a:t>caregiver</a:t>
            </a:r>
            <a:endParaRPr lang="en-CA" sz="7200" dirty="0"/>
          </a:p>
          <a:p>
            <a:r>
              <a:rPr lang="en-CA" sz="7200" dirty="0"/>
              <a:t>Its four core principles are: that the quality of the child parent attachment plays a significant role in the life trajectory of the child; that lasting change results from parents changing their caregiving patterns rather than by learning techniques to manage their child's behaviors; that parents relationship capacities are best enhanced if they themselves are operating within a secure base relationship; and that interventions designed to enhance the quality of child–parent attachments will be especially effective if they are focused on the caregiver and based on the strengths and difficulties of each caregiver/child </a:t>
            </a:r>
            <a:r>
              <a:rPr lang="en-CA" sz="7200" dirty="0" smtClean="0"/>
              <a:t>dyad.</a:t>
            </a:r>
          </a:p>
          <a:p>
            <a:pPr marL="0" indent="0">
              <a:buNone/>
            </a:pPr>
            <a:endParaRPr lang="en-US" sz="7200" dirty="0" smtClean="0"/>
          </a:p>
          <a:p>
            <a:pPr marL="0" indent="0">
              <a:buNone/>
            </a:pPr>
            <a:endParaRPr lang="en-US" sz="7200" dirty="0"/>
          </a:p>
          <a:p>
            <a:pPr marL="0" indent="0">
              <a:buNone/>
            </a:pPr>
            <a:r>
              <a:rPr lang="en-US" sz="7200" dirty="0" smtClean="0"/>
              <a:t>More training available:</a:t>
            </a:r>
          </a:p>
          <a:p>
            <a:pPr marL="0" indent="0">
              <a:buNone/>
            </a:pPr>
            <a:r>
              <a:rPr lang="en-CA" sz="7200" dirty="0">
                <a:hlinkClick r:id="rId2"/>
              </a:rPr>
              <a:t>http://circleofsecurity.net/seminars</a:t>
            </a:r>
            <a:r>
              <a:rPr lang="en-CA" sz="7200" dirty="0" smtClean="0">
                <a:hlinkClick r:id="rId2"/>
              </a:rPr>
              <a:t>/</a:t>
            </a:r>
            <a:endParaRPr lang="en-CA" sz="7200" dirty="0" smtClean="0"/>
          </a:p>
          <a:p>
            <a:pPr marL="0" indent="0">
              <a:buNone/>
            </a:pPr>
            <a:endParaRPr lang="en-CA" sz="7200" dirty="0"/>
          </a:p>
          <a:p>
            <a:endParaRPr lang="en-CA" dirty="0"/>
          </a:p>
        </p:txBody>
      </p:sp>
    </p:spTree>
    <p:extLst>
      <p:ext uri="{BB962C8B-B14F-4D97-AF65-F5344CB8AC3E}">
        <p14:creationId xmlns:p14="http://schemas.microsoft.com/office/powerpoint/2010/main" val="389155702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Wait, watch and </a:t>
            </a:r>
            <a:r>
              <a:rPr lang="en-US" dirty="0" smtClean="0"/>
              <a:t>wonder- Parent and Child</a:t>
            </a:r>
            <a:endParaRPr lang="en-CA" dirty="0"/>
          </a:p>
        </p:txBody>
      </p:sp>
      <p:sp>
        <p:nvSpPr>
          <p:cNvPr id="3" name="Content Placeholder 2"/>
          <p:cNvSpPr>
            <a:spLocks noGrp="1"/>
          </p:cNvSpPr>
          <p:nvPr>
            <p:ph idx="1"/>
          </p:nvPr>
        </p:nvSpPr>
        <p:spPr/>
        <p:txBody>
          <a:bodyPr>
            <a:normAutofit/>
          </a:bodyPr>
          <a:lstStyle/>
          <a:p>
            <a:pPr marL="0" indent="0">
              <a:buNone/>
            </a:pPr>
            <a:r>
              <a:rPr lang="en-CA" dirty="0" smtClean="0"/>
              <a:t>“is a child led psychotherapeutic approach that specifically and directly uses the infant’s spontaneous activity in a free play format to enhance maternal sensitivity and responsiveness, the child’s sense of self and self-efficacy, emotion regulation, and the child-parent attachment relationship”. </a:t>
            </a:r>
          </a:p>
          <a:p>
            <a:pPr marL="0" indent="0">
              <a:buNone/>
            </a:pPr>
            <a:r>
              <a:rPr lang="en-US" dirty="0" smtClean="0">
                <a:hlinkClick r:id="rId2"/>
              </a:rPr>
              <a:t>www.watchwaitandwonder.com</a:t>
            </a:r>
            <a:endParaRPr lang="en-US" dirty="0" smtClean="0"/>
          </a:p>
          <a:p>
            <a:pPr marL="0" indent="0">
              <a:buNone/>
            </a:pPr>
            <a:endParaRPr lang="en-CA" dirty="0" smtClean="0"/>
          </a:p>
        </p:txBody>
      </p:sp>
    </p:spTree>
    <p:extLst>
      <p:ext uri="{BB962C8B-B14F-4D97-AF65-F5344CB8AC3E}">
        <p14:creationId xmlns:p14="http://schemas.microsoft.com/office/powerpoint/2010/main" val="307217897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88640"/>
            <a:ext cx="8229600" cy="5937523"/>
          </a:xfrm>
        </p:spPr>
        <p:txBody>
          <a:bodyPr>
            <a:normAutofit/>
          </a:bodyPr>
          <a:lstStyle/>
          <a:p>
            <a:pPr marL="0" lvl="0" indent="0">
              <a:buNone/>
            </a:pPr>
            <a:r>
              <a:rPr lang="en-CA" dirty="0" smtClean="0">
                <a:solidFill>
                  <a:prstClr val="black"/>
                </a:solidFill>
              </a:rPr>
              <a:t>“The </a:t>
            </a:r>
            <a:r>
              <a:rPr lang="en-CA" dirty="0">
                <a:solidFill>
                  <a:prstClr val="black"/>
                </a:solidFill>
              </a:rPr>
              <a:t>approach provides space for the infant/child and parent to work through developmental and relational struggles through play. Also central to the process is engaging the parent to be reflective about the child’s inner world of feelings, thoughts and desires, through which the parent recognizes the separate self of the infant and gains an understanding of her own emotional responses to her </a:t>
            </a:r>
            <a:r>
              <a:rPr lang="en-CA" dirty="0" smtClean="0">
                <a:solidFill>
                  <a:prstClr val="black"/>
                </a:solidFill>
              </a:rPr>
              <a:t>child”.</a:t>
            </a:r>
          </a:p>
          <a:p>
            <a:pPr marL="0" lvl="0" indent="0">
              <a:buNone/>
            </a:pPr>
            <a:r>
              <a:rPr lang="en-CA" dirty="0" smtClean="0">
                <a:hlinkClick r:id="rId2"/>
              </a:rPr>
              <a:t>http://watchwaitandwonder.com/introductory-workshop</a:t>
            </a:r>
            <a:r>
              <a:rPr lang="en-CA" dirty="0" smtClean="0">
                <a:hlinkClick r:id="rId2"/>
              </a:rPr>
              <a:t>/</a:t>
            </a:r>
            <a:endParaRPr lang="en-CA" dirty="0" smtClean="0"/>
          </a:p>
          <a:p>
            <a:pPr marL="0" lvl="0" indent="0">
              <a:buNone/>
            </a:pPr>
            <a:endParaRPr lang="en-CA" dirty="0"/>
          </a:p>
        </p:txBody>
      </p:sp>
    </p:spTree>
    <p:extLst>
      <p:ext uri="{BB962C8B-B14F-4D97-AF65-F5344CB8AC3E}">
        <p14:creationId xmlns:p14="http://schemas.microsoft.com/office/powerpoint/2010/main" val="168623110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132856"/>
            <a:ext cx="8229600" cy="3993307"/>
          </a:xfrm>
        </p:spPr>
        <p:txBody>
          <a:bodyPr>
            <a:normAutofit fontScale="85000" lnSpcReduction="10000"/>
          </a:bodyPr>
          <a:lstStyle/>
          <a:p>
            <a:pPr marL="0" indent="0">
              <a:buNone/>
            </a:pPr>
            <a:r>
              <a:rPr lang="en-CA" sz="4000" dirty="0" smtClean="0"/>
              <a:t>“Given the central role of the infant/child in the intervention and the relationship focus, Watch, Wait and Wonder differs from other interventions which tend to focus primarily on the more verbal partner, the parent”.</a:t>
            </a:r>
          </a:p>
          <a:p>
            <a:pPr marL="0" indent="0">
              <a:buNone/>
            </a:pPr>
            <a:endParaRPr lang="en-CA" sz="4000" dirty="0" smtClean="0"/>
          </a:p>
          <a:p>
            <a:pPr marL="0" indent="0">
              <a:buNone/>
            </a:pPr>
            <a:r>
              <a:rPr lang="en-CA" dirty="0" smtClean="0"/>
              <a:t>http://watchwaitandwonder.com/introductory-workshop/</a:t>
            </a:r>
            <a:endParaRPr lang="en-CA" dirty="0"/>
          </a:p>
        </p:txBody>
      </p:sp>
    </p:spTree>
    <p:extLst>
      <p:ext uri="{BB962C8B-B14F-4D97-AF65-F5344CB8AC3E}">
        <p14:creationId xmlns:p14="http://schemas.microsoft.com/office/powerpoint/2010/main" val="405595036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404664"/>
            <a:ext cx="8229600" cy="1143000"/>
          </a:xfrm>
        </p:spPr>
        <p:txBody>
          <a:bodyPr>
            <a:normAutofit fontScale="90000"/>
          </a:bodyPr>
          <a:lstStyle/>
          <a:p>
            <a:r>
              <a:rPr lang="en-US" dirty="0" smtClean="0"/>
              <a:t>Nurtured Heart Approach- Parent</a:t>
            </a:r>
            <a:br>
              <a:rPr lang="en-US" dirty="0" smtClean="0"/>
            </a:br>
            <a:endParaRPr lang="en-CA" dirty="0"/>
          </a:p>
        </p:txBody>
      </p:sp>
      <p:sp>
        <p:nvSpPr>
          <p:cNvPr id="3" name="Content Placeholder 2"/>
          <p:cNvSpPr>
            <a:spLocks noGrp="1"/>
          </p:cNvSpPr>
          <p:nvPr>
            <p:ph idx="1"/>
          </p:nvPr>
        </p:nvSpPr>
        <p:spPr/>
        <p:txBody>
          <a:bodyPr>
            <a:normAutofit fontScale="70000" lnSpcReduction="20000"/>
          </a:bodyPr>
          <a:lstStyle/>
          <a:p>
            <a:r>
              <a:rPr lang="en-CA" dirty="0">
                <a:hlinkClick r:id="rId2"/>
              </a:rPr>
              <a:t>http://childrenssuccessfoundation.com/about-nurtured-heart-approach</a:t>
            </a:r>
            <a:r>
              <a:rPr lang="en-CA" dirty="0" smtClean="0">
                <a:hlinkClick r:id="rId2"/>
              </a:rPr>
              <a:t>/</a:t>
            </a:r>
            <a:endParaRPr lang="en-CA" dirty="0" smtClean="0"/>
          </a:p>
          <a:p>
            <a:endParaRPr lang="en-US" dirty="0"/>
          </a:p>
          <a:p>
            <a:pPr marL="0" indent="0">
              <a:buNone/>
            </a:pPr>
            <a:endParaRPr lang="en-US" dirty="0" smtClean="0"/>
          </a:p>
          <a:p>
            <a:pPr marL="0" indent="0">
              <a:buNone/>
            </a:pPr>
            <a:r>
              <a:rPr lang="en-CA" dirty="0"/>
              <a:t>The Three </a:t>
            </a:r>
            <a:r>
              <a:rPr lang="en-CA" dirty="0" smtClean="0"/>
              <a:t>Strands Approach Components</a:t>
            </a:r>
            <a:endParaRPr lang="en-CA" dirty="0"/>
          </a:p>
          <a:p>
            <a:pPr marL="0" indent="0">
              <a:buNone/>
            </a:pPr>
            <a:r>
              <a:rPr lang="en-CA" dirty="0"/>
              <a:t>1.Refusing to energize negativity</a:t>
            </a:r>
          </a:p>
          <a:p>
            <a:pPr marL="0" indent="0">
              <a:buNone/>
            </a:pPr>
            <a:r>
              <a:rPr lang="en-CA" dirty="0"/>
              <a:t>2.Super-energizing success</a:t>
            </a:r>
          </a:p>
          <a:p>
            <a:pPr marL="0" indent="0">
              <a:buNone/>
            </a:pPr>
            <a:r>
              <a:rPr lang="en-CA" dirty="0"/>
              <a:t>3.Establishing and implementing clear limits and consequences</a:t>
            </a:r>
          </a:p>
          <a:p>
            <a:pPr marL="0" indent="0">
              <a:buNone/>
            </a:pPr>
            <a:endParaRPr lang="en-US" dirty="0"/>
          </a:p>
          <a:p>
            <a:pPr marL="0" indent="0">
              <a:buNone/>
            </a:pPr>
            <a:endParaRPr lang="en-US" dirty="0" smtClean="0"/>
          </a:p>
          <a:p>
            <a:pPr marL="0" indent="0">
              <a:buNone/>
            </a:pPr>
            <a:r>
              <a:rPr lang="en-US" dirty="0" smtClean="0">
                <a:hlinkClick r:id="rId3"/>
              </a:rPr>
              <a:t>https</a:t>
            </a:r>
            <a:r>
              <a:rPr lang="en-US" dirty="0">
                <a:hlinkClick r:id="rId3"/>
              </a:rPr>
              <a:t>://</a:t>
            </a:r>
            <a:r>
              <a:rPr lang="en-US" dirty="0" smtClean="0">
                <a:hlinkClick r:id="rId3"/>
              </a:rPr>
              <a:t>www.youtube.com/watch?v=jFMleBswpo8&amp;feature=youtu.be</a:t>
            </a:r>
            <a:endParaRPr lang="en-US" dirty="0" smtClean="0"/>
          </a:p>
          <a:p>
            <a:pPr marL="0" indent="0">
              <a:buNone/>
            </a:pPr>
            <a:endParaRPr lang="en-US" dirty="0" smtClean="0"/>
          </a:p>
          <a:p>
            <a:endParaRPr lang="en-US" dirty="0"/>
          </a:p>
          <a:p>
            <a:endParaRPr lang="en-US" dirty="0" smtClean="0"/>
          </a:p>
          <a:p>
            <a:endParaRPr lang="en-CA" dirty="0"/>
          </a:p>
        </p:txBody>
      </p:sp>
    </p:spTree>
    <p:extLst>
      <p:ext uri="{BB962C8B-B14F-4D97-AF65-F5344CB8AC3E}">
        <p14:creationId xmlns:p14="http://schemas.microsoft.com/office/powerpoint/2010/main" val="352398592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Four </a:t>
            </a:r>
            <a:r>
              <a:rPr lang="en-US" dirty="0" smtClean="0"/>
              <a:t>S’s- Parent Approach of Intervention </a:t>
            </a:r>
            <a:endParaRPr lang="en-CA" dirty="0"/>
          </a:p>
        </p:txBody>
      </p:sp>
      <p:sp>
        <p:nvSpPr>
          <p:cNvPr id="3" name="Content Placeholder 2"/>
          <p:cNvSpPr>
            <a:spLocks noGrp="1"/>
          </p:cNvSpPr>
          <p:nvPr>
            <p:ph idx="1"/>
          </p:nvPr>
        </p:nvSpPr>
        <p:spPr/>
        <p:txBody>
          <a:bodyPr>
            <a:normAutofit fontScale="85000" lnSpcReduction="20000"/>
          </a:bodyPr>
          <a:lstStyle/>
          <a:p>
            <a:r>
              <a:rPr lang="en-US" dirty="0" smtClean="0"/>
              <a:t>Safety</a:t>
            </a:r>
          </a:p>
          <a:p>
            <a:r>
              <a:rPr lang="en-US" dirty="0" smtClean="0"/>
              <a:t>Structure </a:t>
            </a:r>
          </a:p>
          <a:p>
            <a:r>
              <a:rPr lang="en-US" dirty="0" smtClean="0"/>
              <a:t>Supervision </a:t>
            </a:r>
          </a:p>
          <a:p>
            <a:r>
              <a:rPr lang="en-US" dirty="0" smtClean="0"/>
              <a:t>Support</a:t>
            </a:r>
          </a:p>
          <a:p>
            <a:pPr marL="0" indent="0">
              <a:buNone/>
            </a:pPr>
            <a:r>
              <a:rPr lang="en-US" dirty="0" smtClean="0"/>
              <a:t>(Fraser, 2012</a:t>
            </a:r>
            <a:r>
              <a:rPr lang="en-US" dirty="0" smtClean="0"/>
              <a:t>)</a:t>
            </a:r>
          </a:p>
          <a:p>
            <a:pPr marL="0" indent="0">
              <a:buNone/>
            </a:pPr>
            <a:r>
              <a:rPr lang="en-US" dirty="0" smtClean="0"/>
              <a:t>This is a workshop training and then subsequent individual parent consultation for families who are parenting (adoption/foster/kin) children who have experienced trauma and or attachment disruptions.</a:t>
            </a:r>
          </a:p>
          <a:p>
            <a:pPr marL="0" indent="0">
              <a:buNone/>
            </a:pPr>
            <a:r>
              <a:rPr lang="en-US" dirty="0" smtClean="0"/>
              <a:t>This approach is highly informed by the </a:t>
            </a:r>
            <a:r>
              <a:rPr lang="en-US" dirty="0" err="1" smtClean="0"/>
              <a:t>neuro</a:t>
            </a:r>
            <a:r>
              <a:rPr lang="en-US" dirty="0" smtClean="0"/>
              <a:t>-sequential model of therapeutics – Dr. Bruce Perry.</a:t>
            </a:r>
            <a:endParaRPr lang="en-CA" dirty="0"/>
          </a:p>
        </p:txBody>
      </p:sp>
    </p:spTree>
    <p:extLst>
      <p:ext uri="{BB962C8B-B14F-4D97-AF65-F5344CB8AC3E}">
        <p14:creationId xmlns:p14="http://schemas.microsoft.com/office/powerpoint/2010/main" val="110568278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Resources for Families</a:t>
            </a:r>
            <a:endParaRPr lang="en-CA" dirty="0"/>
          </a:p>
        </p:txBody>
      </p:sp>
      <p:sp>
        <p:nvSpPr>
          <p:cNvPr id="3" name="Content Placeholder 2"/>
          <p:cNvSpPr>
            <a:spLocks noGrp="1"/>
          </p:cNvSpPr>
          <p:nvPr>
            <p:ph idx="1"/>
          </p:nvPr>
        </p:nvSpPr>
        <p:spPr/>
        <p:txBody>
          <a:bodyPr>
            <a:normAutofit fontScale="85000" lnSpcReduction="10000"/>
          </a:bodyPr>
          <a:lstStyle/>
          <a:p>
            <a:pPr marL="0" indent="0">
              <a:buNone/>
            </a:pPr>
            <a:r>
              <a:rPr lang="en-US" dirty="0" smtClean="0"/>
              <a:t>Keys to building attachments with young children.</a:t>
            </a:r>
          </a:p>
          <a:p>
            <a:pPr marL="0" indent="0">
              <a:buNone/>
            </a:pPr>
            <a:r>
              <a:rPr lang="en-CA" dirty="0">
                <a:hlinkClick r:id="rId2"/>
              </a:rPr>
              <a:t>https://</a:t>
            </a:r>
            <a:r>
              <a:rPr lang="en-CA" dirty="0" smtClean="0">
                <a:hlinkClick r:id="rId2"/>
              </a:rPr>
              <a:t>www.ag.ndsu.edu/pubs/yf/famsci/fs631.pdf</a:t>
            </a:r>
            <a:endParaRPr lang="en-CA" dirty="0" smtClean="0"/>
          </a:p>
          <a:p>
            <a:pPr marL="0" indent="0">
              <a:buNone/>
            </a:pPr>
            <a:r>
              <a:rPr lang="en-CA" dirty="0" smtClean="0"/>
              <a:t>Nipissing Developmental Screening</a:t>
            </a:r>
          </a:p>
          <a:p>
            <a:pPr marL="0" indent="0">
              <a:buNone/>
            </a:pPr>
            <a:r>
              <a:rPr lang="en-CA" dirty="0" smtClean="0">
                <a:hlinkClick r:id="rId3"/>
              </a:rPr>
              <a:t>http</a:t>
            </a:r>
            <a:r>
              <a:rPr lang="en-CA" dirty="0">
                <a:hlinkClick r:id="rId3"/>
              </a:rPr>
              <a:t>://</a:t>
            </a:r>
            <a:r>
              <a:rPr lang="en-CA" dirty="0" smtClean="0">
                <a:hlinkClick r:id="rId3"/>
              </a:rPr>
              <a:t>www.ndds.ca/ontario</a:t>
            </a:r>
            <a:endParaRPr lang="en-CA" dirty="0" smtClean="0"/>
          </a:p>
          <a:p>
            <a:pPr marL="0" indent="0">
              <a:buNone/>
            </a:pPr>
            <a:r>
              <a:rPr lang="en-CA" dirty="0"/>
              <a:t>www.theraplay.org</a:t>
            </a:r>
          </a:p>
          <a:p>
            <a:pPr marL="0" indent="0">
              <a:buNone/>
            </a:pPr>
            <a:r>
              <a:rPr lang="en-CA" dirty="0">
                <a:hlinkClick r:id="rId4"/>
              </a:rPr>
              <a:t>http://childrenssuccessfoundation.com/about-nurtured-heart-approach</a:t>
            </a:r>
            <a:r>
              <a:rPr lang="en-CA" dirty="0" smtClean="0">
                <a:hlinkClick r:id="rId4"/>
              </a:rPr>
              <a:t>/</a:t>
            </a:r>
            <a:endParaRPr lang="en-CA" dirty="0"/>
          </a:p>
          <a:p>
            <a:pPr marL="0" indent="0">
              <a:buNone/>
            </a:pPr>
            <a:r>
              <a:rPr lang="en-CA" dirty="0" smtClean="0">
                <a:hlinkClick r:id="rId5"/>
              </a:rPr>
              <a:t>www.childtraumaacademy.com</a:t>
            </a:r>
            <a:endParaRPr lang="en-CA" dirty="0" smtClean="0"/>
          </a:p>
          <a:p>
            <a:pPr marL="0" indent="0">
              <a:buNone/>
            </a:pPr>
            <a:endParaRPr lang="en-CA" dirty="0"/>
          </a:p>
          <a:p>
            <a:pPr marL="0" indent="0">
              <a:buNone/>
            </a:pPr>
            <a:r>
              <a:rPr lang="en-CA" dirty="0">
                <a:hlinkClick r:id="rId6"/>
              </a:rPr>
              <a:t>http://</a:t>
            </a:r>
            <a:r>
              <a:rPr lang="en-CA" dirty="0" smtClean="0">
                <a:hlinkClick r:id="rId6"/>
              </a:rPr>
              <a:t>www.danielhughes.org/html/PLACE.html</a:t>
            </a:r>
            <a:endParaRPr lang="en-CA" dirty="0" smtClean="0"/>
          </a:p>
          <a:p>
            <a:pPr marL="0" indent="0">
              <a:buNone/>
            </a:pPr>
            <a:endParaRPr lang="en-CA" dirty="0"/>
          </a:p>
          <a:p>
            <a:pPr marL="0" indent="0">
              <a:buNone/>
            </a:pPr>
            <a:endParaRPr lang="en-CA" dirty="0" smtClean="0"/>
          </a:p>
          <a:p>
            <a:pPr marL="0" indent="0">
              <a:buNone/>
            </a:pPr>
            <a:endParaRPr lang="en-CA" dirty="0"/>
          </a:p>
          <a:p>
            <a:pPr marL="0" indent="0">
              <a:buNone/>
            </a:pPr>
            <a:endParaRPr lang="en-CA" dirty="0"/>
          </a:p>
        </p:txBody>
      </p:sp>
    </p:spTree>
    <p:extLst>
      <p:ext uri="{BB962C8B-B14F-4D97-AF65-F5344CB8AC3E}">
        <p14:creationId xmlns:p14="http://schemas.microsoft.com/office/powerpoint/2010/main" val="400582091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CA" dirty="0"/>
          </a:p>
        </p:txBody>
      </p:sp>
      <p:sp>
        <p:nvSpPr>
          <p:cNvPr id="3" name="Content Placeholder 2"/>
          <p:cNvSpPr>
            <a:spLocks noGrp="1"/>
          </p:cNvSpPr>
          <p:nvPr>
            <p:ph idx="1"/>
          </p:nvPr>
        </p:nvSpPr>
        <p:spPr/>
        <p:txBody>
          <a:bodyPr>
            <a:normAutofit fontScale="92500" lnSpcReduction="20000"/>
          </a:bodyPr>
          <a:lstStyle/>
          <a:p>
            <a:pPr marL="0" indent="0">
              <a:buNone/>
            </a:pPr>
            <a:r>
              <a:rPr lang="en-US" sz="1800" dirty="0" smtClean="0">
                <a:latin typeface="Verdana" panose="020B0604030504040204" pitchFamily="34" charset="0"/>
                <a:ea typeface="Verdana" panose="020B0604030504040204" pitchFamily="34" charset="0"/>
                <a:cs typeface="Verdana" panose="020B0604030504040204" pitchFamily="34" charset="0"/>
              </a:rPr>
              <a:t>Bowlby,J</a:t>
            </a:r>
            <a:r>
              <a:rPr lang="en-US" sz="1800" dirty="0" smtClean="0">
                <a:latin typeface="Verdana" panose="020B0604030504040204" pitchFamily="34" charset="0"/>
                <a:ea typeface="Verdana" panose="020B0604030504040204" pitchFamily="34" charset="0"/>
                <a:cs typeface="Verdana" panose="020B0604030504040204" pitchFamily="34" charset="0"/>
              </a:rPr>
              <a:t>.(1973).Attachment and loss,2:Separation.New York: Basic 	Books</a:t>
            </a:r>
          </a:p>
          <a:p>
            <a:pPr marL="0" indent="0">
              <a:buNone/>
            </a:pPr>
            <a:r>
              <a:rPr lang="en-US" sz="1800" dirty="0" smtClean="0">
                <a:latin typeface="Verdana" panose="020B0604030504040204" pitchFamily="34" charset="0"/>
                <a:ea typeface="Verdana" panose="020B0604030504040204" pitchFamily="34" charset="0"/>
                <a:cs typeface="Verdana" panose="020B0604030504040204" pitchFamily="34" charset="0"/>
              </a:rPr>
              <a:t> Bowlby,J.(1988).A secure-base: parent-child attachment and 	healthy human 	development. New York: Basic books. </a:t>
            </a:r>
          </a:p>
          <a:p>
            <a:pPr marL="0" indent="0">
              <a:buNone/>
            </a:pPr>
            <a:r>
              <a:rPr lang="en-US" sz="1800" dirty="0" smtClean="0">
                <a:latin typeface="Verdana" panose="020B0604030504040204" pitchFamily="34" charset="0"/>
                <a:ea typeface="Verdana" panose="020B0604030504040204" pitchFamily="34" charset="0"/>
                <a:cs typeface="Verdana" panose="020B0604030504040204" pitchFamily="34" charset="0"/>
              </a:rPr>
              <a:t>Gaskill( 2010) Play Therapy   ..p19</a:t>
            </a:r>
            <a:r>
              <a:rPr lang="en-US" sz="1800" dirty="0">
                <a:latin typeface="Verdana" panose="020B0604030504040204" pitchFamily="34" charset="0"/>
                <a:ea typeface="Verdana" panose="020B0604030504040204" pitchFamily="34" charset="0"/>
                <a:cs typeface="Verdana" panose="020B0604030504040204" pitchFamily="34" charset="0"/>
              </a:rPr>
              <a:t>)”</a:t>
            </a:r>
            <a:endParaRPr lang="en-US" sz="1800" dirty="0" smtClean="0">
              <a:latin typeface="Verdana" panose="020B0604030504040204" pitchFamily="34" charset="0"/>
              <a:ea typeface="Verdana" panose="020B0604030504040204" pitchFamily="34" charset="0"/>
              <a:cs typeface="Verdana" panose="020B0604030504040204" pitchFamily="34" charset="0"/>
            </a:endParaRPr>
          </a:p>
          <a:p>
            <a:pPr marL="0" indent="0">
              <a:buNone/>
            </a:pPr>
            <a:r>
              <a:rPr lang="en-CA" sz="1800" dirty="0">
                <a:latin typeface="Verdana" panose="020B0604030504040204" pitchFamily="34" charset="0"/>
                <a:ea typeface="Verdana" panose="020B0604030504040204" pitchFamily="34" charset="0"/>
                <a:cs typeface="Verdana" panose="020B0604030504040204" pitchFamily="34" charset="0"/>
              </a:rPr>
              <a:t>Griffin, G. A., &amp; Harlow, H. F. (1966). Effects of three months of total </a:t>
            </a:r>
            <a:r>
              <a:rPr lang="en-CA" sz="1800" dirty="0" smtClean="0">
                <a:latin typeface="Verdana" panose="020B0604030504040204" pitchFamily="34" charset="0"/>
                <a:ea typeface="Verdana" panose="020B0604030504040204" pitchFamily="34" charset="0"/>
                <a:cs typeface="Verdana" panose="020B0604030504040204" pitchFamily="34" charset="0"/>
              </a:rPr>
              <a:t>	social </a:t>
            </a:r>
            <a:r>
              <a:rPr lang="en-CA" sz="1800" dirty="0">
                <a:latin typeface="Verdana" panose="020B0604030504040204" pitchFamily="34" charset="0"/>
                <a:ea typeface="Verdana" panose="020B0604030504040204" pitchFamily="34" charset="0"/>
                <a:cs typeface="Verdana" panose="020B0604030504040204" pitchFamily="34" charset="0"/>
              </a:rPr>
              <a:t>deprivation on social adjustment and learning in the </a:t>
            </a:r>
            <a:r>
              <a:rPr lang="en-CA" sz="1800" dirty="0" smtClean="0">
                <a:latin typeface="Verdana" panose="020B0604030504040204" pitchFamily="34" charset="0"/>
                <a:ea typeface="Verdana" panose="020B0604030504040204" pitchFamily="34" charset="0"/>
                <a:cs typeface="Verdana" panose="020B0604030504040204" pitchFamily="34" charset="0"/>
              </a:rPr>
              <a:t>	rhesus </a:t>
            </a:r>
            <a:r>
              <a:rPr lang="en-CA" sz="1800" dirty="0">
                <a:latin typeface="Verdana" panose="020B0604030504040204" pitchFamily="34" charset="0"/>
                <a:ea typeface="Verdana" panose="020B0604030504040204" pitchFamily="34" charset="0"/>
                <a:cs typeface="Verdana" panose="020B0604030504040204" pitchFamily="34" charset="0"/>
              </a:rPr>
              <a:t>monkey. Child Development, 37533-547.</a:t>
            </a:r>
            <a:endParaRPr lang="en-US" sz="1800" dirty="0" smtClean="0">
              <a:latin typeface="Verdana" panose="020B0604030504040204" pitchFamily="34" charset="0"/>
              <a:ea typeface="Verdana" panose="020B0604030504040204" pitchFamily="34" charset="0"/>
              <a:cs typeface="Verdana" panose="020B0604030504040204" pitchFamily="34" charset="0"/>
            </a:endParaRPr>
          </a:p>
          <a:p>
            <a:pPr marL="0" indent="0">
              <a:buNone/>
            </a:pPr>
            <a:r>
              <a:rPr lang="en-US" sz="1800" dirty="0" smtClean="0">
                <a:latin typeface="Verdana" panose="020B0604030504040204" pitchFamily="34" charset="0"/>
                <a:ea typeface="Verdana" panose="020B0604030504040204" pitchFamily="34" charset="0"/>
                <a:cs typeface="Verdana" panose="020B0604030504040204" pitchFamily="34" charset="0"/>
              </a:rPr>
              <a:t>Fraser, T (2012) Adopting a Child with a trauma and attachment 	disruption history. Ann Arbor: Loving Healing Press</a:t>
            </a:r>
          </a:p>
          <a:p>
            <a:pPr marL="0" indent="0">
              <a:buNone/>
            </a:pPr>
            <a:r>
              <a:rPr lang="en-US" sz="1800" dirty="0" smtClean="0">
                <a:latin typeface="Verdana" panose="020B0604030504040204" pitchFamily="34" charset="0"/>
                <a:ea typeface="Verdana" panose="020B0604030504040204" pitchFamily="34" charset="0"/>
                <a:cs typeface="Verdana" panose="020B0604030504040204" pitchFamily="34" charset="0"/>
              </a:rPr>
              <a:t>Hughes (2006)Building the bonds of attachment. Lanham: 	</a:t>
            </a:r>
            <a:r>
              <a:rPr lang="en-US" sz="1800" dirty="0" err="1" smtClean="0">
                <a:latin typeface="Verdana" panose="020B0604030504040204" pitchFamily="34" charset="0"/>
                <a:ea typeface="Verdana" panose="020B0604030504040204" pitchFamily="34" charset="0"/>
                <a:cs typeface="Verdana" panose="020B0604030504040204" pitchFamily="34" charset="0"/>
              </a:rPr>
              <a:t>Maryland.Jason</a:t>
            </a:r>
            <a:r>
              <a:rPr lang="en-US" sz="1800" dirty="0" smtClean="0">
                <a:latin typeface="Verdana" panose="020B0604030504040204" pitchFamily="34" charset="0"/>
                <a:ea typeface="Verdana" panose="020B0604030504040204" pitchFamily="34" charset="0"/>
                <a:cs typeface="Verdana" panose="020B0604030504040204" pitchFamily="34" charset="0"/>
              </a:rPr>
              <a:t> </a:t>
            </a:r>
            <a:r>
              <a:rPr lang="en-US" sz="1800" dirty="0" smtClean="0">
                <a:latin typeface="Verdana" panose="020B0604030504040204" pitchFamily="34" charset="0"/>
                <a:ea typeface="Verdana" panose="020B0604030504040204" pitchFamily="34" charset="0"/>
                <a:cs typeface="Verdana" panose="020B0604030504040204" pitchFamily="34" charset="0"/>
              </a:rPr>
              <a:t>Aronson Inc.</a:t>
            </a:r>
          </a:p>
          <a:p>
            <a:pPr marL="0" indent="0">
              <a:buNone/>
            </a:pPr>
            <a:r>
              <a:rPr lang="en-US" sz="1800" dirty="0" smtClean="0">
                <a:latin typeface="Verdana" panose="020B0604030504040204" pitchFamily="34" charset="0"/>
                <a:ea typeface="Verdana" panose="020B0604030504040204" pitchFamily="34" charset="0"/>
                <a:cs typeface="Verdana" panose="020B0604030504040204" pitchFamily="34" charset="0"/>
              </a:rPr>
              <a:t>Hughes(2011)Attachment focused family therapy. Lanham; 	Maryland. Jason Aronson Inc.</a:t>
            </a:r>
          </a:p>
          <a:p>
            <a:pPr marL="0" indent="0">
              <a:buNone/>
            </a:pPr>
            <a:r>
              <a:rPr lang="en-CA" sz="1800" dirty="0">
                <a:latin typeface="Verdana" panose="020B0604030504040204" pitchFamily="34" charset="0"/>
                <a:ea typeface="Verdana" panose="020B0604030504040204" pitchFamily="34" charset="0"/>
                <a:cs typeface="Verdana" panose="020B0604030504040204" pitchFamily="34" charset="0"/>
              </a:rPr>
              <a:t>SCHAFFER, H. R., &amp; EMERSON, P. E. (1964). Table of </a:t>
            </a:r>
            <a:r>
              <a:rPr lang="en-CA" sz="1800" dirty="0" smtClean="0">
                <a:latin typeface="Verdana" panose="020B0604030504040204" pitchFamily="34" charset="0"/>
                <a:ea typeface="Verdana" panose="020B0604030504040204" pitchFamily="34" charset="0"/>
                <a:cs typeface="Verdana" panose="020B0604030504040204" pitchFamily="34" charset="0"/>
              </a:rPr>
              <a:t>	Contents</a:t>
            </a:r>
            <a:r>
              <a:rPr lang="en-CA" sz="1800" dirty="0">
                <a:latin typeface="Verdana" panose="020B0604030504040204" pitchFamily="34" charset="0"/>
                <a:ea typeface="Verdana" panose="020B0604030504040204" pitchFamily="34" charset="0"/>
                <a:cs typeface="Verdana" panose="020B0604030504040204" pitchFamily="34" charset="0"/>
              </a:rPr>
              <a:t>. </a:t>
            </a:r>
            <a:r>
              <a:rPr lang="en-CA" sz="1800" i="1" dirty="0">
                <a:latin typeface="Verdana" panose="020B0604030504040204" pitchFamily="34" charset="0"/>
                <a:ea typeface="Verdana" panose="020B0604030504040204" pitchFamily="34" charset="0"/>
                <a:cs typeface="Verdana" panose="020B0604030504040204" pitchFamily="34" charset="0"/>
              </a:rPr>
              <a:t>Monographs Of The Society For Research In Child </a:t>
            </a:r>
            <a:r>
              <a:rPr lang="en-CA" sz="1800" i="1" dirty="0" smtClean="0">
                <a:latin typeface="Verdana" panose="020B0604030504040204" pitchFamily="34" charset="0"/>
                <a:ea typeface="Verdana" panose="020B0604030504040204" pitchFamily="34" charset="0"/>
                <a:cs typeface="Verdana" panose="020B0604030504040204" pitchFamily="34" charset="0"/>
              </a:rPr>
              <a:t>	Development</a:t>
            </a:r>
            <a:r>
              <a:rPr lang="en-CA" sz="1800" dirty="0">
                <a:latin typeface="Verdana" panose="020B0604030504040204" pitchFamily="34" charset="0"/>
                <a:ea typeface="Verdana" panose="020B0604030504040204" pitchFamily="34" charset="0"/>
                <a:cs typeface="Verdana" panose="020B0604030504040204" pitchFamily="34" charset="0"/>
              </a:rPr>
              <a:t>, </a:t>
            </a:r>
            <a:r>
              <a:rPr lang="en-CA" sz="1800" i="1" dirty="0">
                <a:latin typeface="Verdana" panose="020B0604030504040204" pitchFamily="34" charset="0"/>
                <a:ea typeface="Verdana" panose="020B0604030504040204" pitchFamily="34" charset="0"/>
                <a:cs typeface="Verdana" panose="020B0604030504040204" pitchFamily="34" charset="0"/>
              </a:rPr>
              <a:t>29</a:t>
            </a:r>
            <a:r>
              <a:rPr lang="en-CA" sz="1800" dirty="0">
                <a:latin typeface="Verdana" panose="020B0604030504040204" pitchFamily="34" charset="0"/>
                <a:ea typeface="Verdana" panose="020B0604030504040204" pitchFamily="34" charset="0"/>
                <a:cs typeface="Verdana" panose="020B0604030504040204" pitchFamily="34" charset="0"/>
              </a:rPr>
              <a:t>(3), 1</a:t>
            </a:r>
            <a:r>
              <a:rPr lang="en-CA" sz="1800" dirty="0" smtClean="0">
                <a:latin typeface="Verdana" panose="020B0604030504040204" pitchFamily="34" charset="0"/>
                <a:ea typeface="Verdana" panose="020B0604030504040204" pitchFamily="34" charset="0"/>
                <a:cs typeface="Verdana" panose="020B0604030504040204" pitchFamily="34" charset="0"/>
              </a:rPr>
              <a:t>.</a:t>
            </a:r>
          </a:p>
          <a:p>
            <a:pPr marL="0" indent="0">
              <a:buNone/>
            </a:pPr>
            <a:r>
              <a:rPr lang="en-US" sz="1800" dirty="0" err="1" smtClean="0">
                <a:latin typeface="Verdana" panose="020B0604030504040204" pitchFamily="34" charset="0"/>
                <a:ea typeface="Verdana" panose="020B0604030504040204" pitchFamily="34" charset="0"/>
                <a:cs typeface="Verdana" panose="020B0604030504040204" pitchFamily="34" charset="0"/>
              </a:rPr>
              <a:t>VandenBos,G</a:t>
            </a:r>
            <a:r>
              <a:rPr lang="en-US" sz="1800" dirty="0" smtClean="0">
                <a:latin typeface="Verdana" panose="020B0604030504040204" pitchFamily="34" charset="0"/>
                <a:ea typeface="Verdana" panose="020B0604030504040204" pitchFamily="34" charset="0"/>
                <a:cs typeface="Verdana" panose="020B0604030504040204" pitchFamily="34" charset="0"/>
              </a:rPr>
              <a:t>.(2007)APA dictionary of psychology. Washington:	American Psychological Association.</a:t>
            </a:r>
            <a:endParaRPr lang="en-CA" sz="1800" dirty="0" smtClean="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50207540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   Let’s play Dress -Up</a:t>
            </a:r>
            <a:endParaRPr lang="en-CA" dirty="0"/>
          </a:p>
        </p:txBody>
      </p:sp>
      <p:sp>
        <p:nvSpPr>
          <p:cNvPr id="3" name="Content Placeholder 2"/>
          <p:cNvSpPr>
            <a:spLocks noGrp="1"/>
          </p:cNvSpPr>
          <p:nvPr>
            <p:ph idx="1"/>
          </p:nvPr>
        </p:nvSpPr>
        <p:spPr>
          <a:xfrm>
            <a:off x="457200" y="1600200"/>
            <a:ext cx="8075240" cy="4525963"/>
          </a:xfrm>
          <a:solidFill>
            <a:schemeClr val="bg1"/>
          </a:solidFill>
          <a:ln>
            <a:solidFill>
              <a:schemeClr val="tx1"/>
            </a:solidFill>
          </a:ln>
        </p:spPr>
        <p:txBody>
          <a:bodyPr>
            <a:normAutofit fontScale="85000" lnSpcReduction="10000"/>
          </a:bodyPr>
          <a:lstStyle/>
          <a:p>
            <a:r>
              <a:rPr lang="en-US" dirty="0" smtClean="0"/>
              <a:t>Let’s pick tools and play materials that                       help us get in touch with what it was                            like to be a teenager. Put them on.                             Let’s walk around the room. Imagine you are 15…</a:t>
            </a:r>
          </a:p>
          <a:p>
            <a:r>
              <a:rPr lang="en-US" dirty="0" smtClean="0"/>
              <a:t>Engage with each other as if we are all </a:t>
            </a:r>
          </a:p>
          <a:p>
            <a:pPr marL="0" indent="0">
              <a:buNone/>
            </a:pPr>
            <a:r>
              <a:rPr lang="en-US" dirty="0"/>
              <a:t> </a:t>
            </a:r>
            <a:r>
              <a:rPr lang="en-US" dirty="0" smtClean="0"/>
              <a:t>    teenagers.  </a:t>
            </a:r>
          </a:p>
          <a:p>
            <a:r>
              <a:rPr lang="en-US" dirty="0" smtClean="0"/>
              <a:t>What did you enjoy doing?</a:t>
            </a:r>
          </a:p>
          <a:p>
            <a:r>
              <a:rPr lang="en-US" dirty="0" smtClean="0"/>
              <a:t>What were the issues that you were experiencing?</a:t>
            </a:r>
          </a:p>
          <a:p>
            <a:r>
              <a:rPr lang="en-US" dirty="0" smtClean="0"/>
              <a:t>How did you interact with other teens?</a:t>
            </a:r>
          </a:p>
          <a:p>
            <a:r>
              <a:rPr lang="en-US" dirty="0" smtClean="0"/>
              <a:t>How did you interact with authority figures?</a:t>
            </a:r>
            <a:endParaRPr lang="en-CA"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52320" y="188640"/>
            <a:ext cx="2143984" cy="6858000"/>
          </a:xfrm>
          <a:prstGeom prst="rect">
            <a:avLst/>
          </a:prstGeom>
        </p:spPr>
      </p:pic>
    </p:spTree>
    <p:extLst>
      <p:ext uri="{BB962C8B-B14F-4D97-AF65-F5344CB8AC3E}">
        <p14:creationId xmlns:p14="http://schemas.microsoft.com/office/powerpoint/2010/main" val="266153704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4114800" cy="4525963"/>
          </a:xfrm>
          <a:solidFill>
            <a:schemeClr val="bg1"/>
          </a:solidFill>
        </p:spPr>
        <p:txBody>
          <a:bodyPr>
            <a:normAutofit fontScale="77500" lnSpcReduction="20000"/>
          </a:bodyPr>
          <a:lstStyle/>
          <a:p>
            <a:r>
              <a:rPr lang="en-CA" b="1" dirty="0" smtClean="0"/>
              <a:t>Let’s pick tools and play materials that help us get in touch with what it was like to be a child. Imagine you are 8… </a:t>
            </a:r>
          </a:p>
          <a:p>
            <a:r>
              <a:rPr lang="en-CA" b="1" dirty="0" smtClean="0"/>
              <a:t>What did you enjoy   doing? What were the issues you were experiencing?</a:t>
            </a:r>
          </a:p>
          <a:p>
            <a:r>
              <a:rPr lang="en-CA" b="1" dirty="0" smtClean="0"/>
              <a:t>How did you interact with other children?</a:t>
            </a:r>
          </a:p>
          <a:p>
            <a:r>
              <a:rPr lang="en-CA" b="1" dirty="0" smtClean="0"/>
              <a:t>How did you interact with authority figures?</a:t>
            </a:r>
          </a:p>
          <a:p>
            <a:endParaRPr lang="en-CA" dirty="0" smtClean="0"/>
          </a:p>
          <a:p>
            <a:endParaRPr lang="en-CA"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91880" y="0"/>
            <a:ext cx="6858000" cy="6858000"/>
          </a:xfrm>
          <a:prstGeom prst="rect">
            <a:avLst/>
          </a:prstGeom>
        </p:spPr>
      </p:pic>
    </p:spTree>
    <p:extLst>
      <p:ext uri="{BB962C8B-B14F-4D97-AF65-F5344CB8AC3E}">
        <p14:creationId xmlns:p14="http://schemas.microsoft.com/office/powerpoint/2010/main" val="179314017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 an infant or toddler</a:t>
            </a:r>
            <a:endParaRPr lang="en-CA" dirty="0"/>
          </a:p>
        </p:txBody>
      </p:sp>
      <p:sp>
        <p:nvSpPr>
          <p:cNvPr id="7" name="Content Placeholder 6"/>
          <p:cNvSpPr>
            <a:spLocks noGrp="1"/>
          </p:cNvSpPr>
          <p:nvPr>
            <p:ph idx="1"/>
          </p:nvPr>
        </p:nvSpPr>
        <p:spPr>
          <a:solidFill>
            <a:schemeClr val="bg1"/>
          </a:solidFill>
        </p:spPr>
        <p:txBody>
          <a:bodyPr>
            <a:normAutofit fontScale="92500" lnSpcReduction="20000"/>
          </a:bodyPr>
          <a:lstStyle/>
          <a:p>
            <a:r>
              <a:rPr lang="en-US" b="1" dirty="0" smtClean="0"/>
              <a:t>What have you heard that your early life was like? </a:t>
            </a:r>
          </a:p>
          <a:p>
            <a:r>
              <a:rPr lang="en-US" b="1" dirty="0" smtClean="0"/>
              <a:t>Do you suspect that adults were able to meet your needs as they occurred?</a:t>
            </a:r>
          </a:p>
          <a:p>
            <a:r>
              <a:rPr lang="en-US" b="1" dirty="0" smtClean="0"/>
              <a:t>Were their people that would responsively interact with you? </a:t>
            </a:r>
          </a:p>
          <a:p>
            <a:r>
              <a:rPr lang="en-US" b="1" dirty="0" smtClean="0"/>
              <a:t>Where you separated from significant attachment figures as a baby/toddler?</a:t>
            </a:r>
          </a:p>
          <a:p>
            <a:r>
              <a:rPr lang="en-US" b="1" dirty="0" smtClean="0"/>
              <a:t>Did you experience any trauma as a baby/toddler?</a:t>
            </a:r>
          </a:p>
          <a:p>
            <a:endParaRPr lang="en-CA"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60232" y="4332000"/>
            <a:ext cx="2506568" cy="2506568"/>
          </a:xfrm>
          <a:prstGeom prst="rect">
            <a:avLst/>
          </a:prstGeom>
        </p:spPr>
      </p:pic>
    </p:spTree>
    <p:extLst>
      <p:ext uri="{BB962C8B-B14F-4D97-AF65-F5344CB8AC3E}">
        <p14:creationId xmlns:p14="http://schemas.microsoft.com/office/powerpoint/2010/main" val="419165823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7411780" y="5010608"/>
            <a:ext cx="1732220" cy="1977420"/>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8103" y="5122302"/>
            <a:ext cx="1106847" cy="1619066"/>
          </a:xfrm>
          <a:prstGeom prst="rect">
            <a:avLst/>
          </a:prstGeom>
        </p:spPr>
      </p:pic>
      <p:sp>
        <p:nvSpPr>
          <p:cNvPr id="2" name="Title 1"/>
          <p:cNvSpPr>
            <a:spLocks noGrp="1"/>
          </p:cNvSpPr>
          <p:nvPr>
            <p:ph type="title"/>
          </p:nvPr>
        </p:nvSpPr>
        <p:spPr/>
        <p:txBody>
          <a:bodyPr/>
          <a:lstStyle/>
          <a:p>
            <a:r>
              <a:rPr lang="en-US" dirty="0" smtClean="0"/>
              <a:t>Development</a:t>
            </a:r>
            <a:endParaRPr lang="en-CA" dirty="0"/>
          </a:p>
        </p:txBody>
      </p:sp>
      <p:sp>
        <p:nvSpPr>
          <p:cNvPr id="3" name="Content Placeholder 2"/>
          <p:cNvSpPr>
            <a:spLocks noGrp="1"/>
          </p:cNvSpPr>
          <p:nvPr>
            <p:ph idx="1"/>
          </p:nvPr>
        </p:nvSpPr>
        <p:spPr>
          <a:xfrm>
            <a:off x="529208" y="1484784"/>
            <a:ext cx="8229600" cy="4093915"/>
          </a:xfrm>
        </p:spPr>
        <p:txBody>
          <a:bodyPr/>
          <a:lstStyle/>
          <a:p>
            <a:r>
              <a:rPr lang="en-US" dirty="0" smtClean="0"/>
              <a:t>Why is it important to understand what “normal” development is? </a:t>
            </a:r>
          </a:p>
          <a:p>
            <a:r>
              <a:rPr lang="en-US" dirty="0" smtClean="0"/>
              <a:t>Why is it important to understand what factors/experiences may impede “normal” development? </a:t>
            </a:r>
          </a:p>
          <a:p>
            <a:r>
              <a:rPr lang="en-US" dirty="0" smtClean="0"/>
              <a:t>Are there standardized assessments we can use to assess developmental functioning? </a:t>
            </a:r>
          </a:p>
          <a:p>
            <a:pPr marL="0" indent="0">
              <a:buNone/>
            </a:pPr>
            <a:endParaRPr lang="en-CA" dirty="0"/>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04" y="5401354"/>
            <a:ext cx="1484784" cy="1484784"/>
          </a:xfrm>
          <a:prstGeom prst="rect">
            <a:avLst/>
          </a:prstGeom>
        </p:spPr>
      </p:pic>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35696" y="5122302"/>
            <a:ext cx="1988840" cy="1988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3863824" y="5010608"/>
            <a:ext cx="780184" cy="2183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7978751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Learning Outcomes</a:t>
            </a:r>
            <a:endParaRPr lang="en-CA" dirty="0"/>
          </a:p>
        </p:txBody>
      </p:sp>
      <p:sp>
        <p:nvSpPr>
          <p:cNvPr id="3" name="Content Placeholder 2"/>
          <p:cNvSpPr>
            <a:spLocks noGrp="1"/>
          </p:cNvSpPr>
          <p:nvPr>
            <p:ph idx="1"/>
          </p:nvPr>
        </p:nvSpPr>
        <p:spPr/>
        <p:txBody>
          <a:bodyPr>
            <a:normAutofit fontScale="77500" lnSpcReduction="20000"/>
          </a:bodyPr>
          <a:lstStyle/>
          <a:p>
            <a:pPr marL="0" indent="0">
              <a:buNone/>
            </a:pPr>
            <a:r>
              <a:rPr lang="en-CA" dirty="0" smtClean="0"/>
              <a:t>Learning Outcomes: </a:t>
            </a:r>
          </a:p>
          <a:p>
            <a:pPr marL="0" indent="0">
              <a:buNone/>
            </a:pPr>
            <a:endParaRPr lang="en-CA" dirty="0" smtClean="0"/>
          </a:p>
          <a:p>
            <a:pPr marL="0" indent="0">
              <a:buNone/>
            </a:pPr>
            <a:r>
              <a:rPr lang="en-US" dirty="0" smtClean="0"/>
              <a:t>By the end of this workshop participants will be able to:</a:t>
            </a:r>
            <a:endParaRPr lang="en-CA" dirty="0" smtClean="0"/>
          </a:p>
          <a:p>
            <a:pPr marL="0" indent="0">
              <a:buNone/>
            </a:pPr>
            <a:r>
              <a:rPr lang="en-CA" dirty="0" smtClean="0"/>
              <a:t>1)  Define the symptoms of attachments disorders. </a:t>
            </a:r>
          </a:p>
          <a:p>
            <a:pPr marL="514350" indent="-514350">
              <a:buAutoNum type="arabicParenR" startAt="2"/>
            </a:pPr>
            <a:r>
              <a:rPr lang="en-CA" dirty="0" smtClean="0"/>
              <a:t>Describe the history of attachment theory. </a:t>
            </a:r>
          </a:p>
          <a:p>
            <a:pPr marL="514350" indent="-514350">
              <a:buAutoNum type="arabicParenR" startAt="2"/>
            </a:pPr>
            <a:r>
              <a:rPr lang="en-CA" dirty="0" smtClean="0"/>
              <a:t>Articulate some of the fundamentals underlying different play therapy and/or attachment treatment methods.</a:t>
            </a:r>
          </a:p>
          <a:p>
            <a:pPr marL="514350" indent="-514350">
              <a:buAutoNum type="arabicParenR" startAt="3"/>
            </a:pPr>
            <a:r>
              <a:rPr lang="en-CA" dirty="0" smtClean="0"/>
              <a:t>Demonstrate direct application to play therapy models of practice in treating attachment disorders.</a:t>
            </a:r>
          </a:p>
          <a:p>
            <a:pPr marL="514350" indent="-514350">
              <a:buAutoNum type="arabicParenR" startAt="3"/>
            </a:pPr>
            <a:r>
              <a:rPr lang="en-US" dirty="0" smtClean="0"/>
              <a:t>Articulate how attachment intervention impacts brain physiology.</a:t>
            </a:r>
          </a:p>
          <a:p>
            <a:pPr marL="0" indent="0">
              <a:buNone/>
            </a:pPr>
            <a:endParaRPr lang="en-CA" dirty="0" smtClean="0"/>
          </a:p>
          <a:p>
            <a:endParaRPr lang="en-CA" dirty="0"/>
          </a:p>
        </p:txBody>
      </p:sp>
    </p:spTree>
    <p:extLst>
      <p:ext uri="{BB962C8B-B14F-4D97-AF65-F5344CB8AC3E}">
        <p14:creationId xmlns:p14="http://schemas.microsoft.com/office/powerpoint/2010/main" val="287294150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classroom">
      <a:dk1>
        <a:sysClr val="windowText" lastClr="000000"/>
      </a:dk1>
      <a:lt1>
        <a:sysClr val="window" lastClr="FFFFFF"/>
      </a:lt1>
      <a:dk2>
        <a:srgbClr val="323232"/>
      </a:dk2>
      <a:lt2>
        <a:srgbClr val="194E61"/>
      </a:lt2>
      <a:accent1>
        <a:srgbClr val="E4D906"/>
      </a:accent1>
      <a:accent2>
        <a:srgbClr val="21911B"/>
      </a:accent2>
      <a:accent3>
        <a:srgbClr val="F6AC26"/>
      </a:accent3>
      <a:accent4>
        <a:srgbClr val="B19C7D"/>
      </a:accent4>
      <a:accent5>
        <a:srgbClr val="414A67"/>
      </a:accent5>
      <a:accent6>
        <a:srgbClr val="BF291E"/>
      </a:accent6>
      <a:hlink>
        <a:srgbClr val="4E5B0D"/>
      </a:hlink>
      <a:folHlink>
        <a:srgbClr val="B26B02"/>
      </a:folHlink>
    </a:clrScheme>
    <a:fontScheme name="Tw Cen MT-Rockwell">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1007</TotalTime>
  <Words>2466</Words>
  <Application>Microsoft Office PowerPoint</Application>
  <PresentationFormat>On-screen Show (4:3)</PresentationFormat>
  <Paragraphs>295</Paragraphs>
  <Slides>47</Slides>
  <Notes>1</Notes>
  <HiddenSlides>0</HiddenSlides>
  <MMClips>0</MMClips>
  <ScaleCrop>false</ScaleCrop>
  <HeadingPairs>
    <vt:vector size="4" baseType="variant">
      <vt:variant>
        <vt:lpstr>Theme</vt:lpstr>
      </vt:variant>
      <vt:variant>
        <vt:i4>2</vt:i4>
      </vt:variant>
      <vt:variant>
        <vt:lpstr>Slide Titles</vt:lpstr>
      </vt:variant>
      <vt:variant>
        <vt:i4>47</vt:i4>
      </vt:variant>
    </vt:vector>
  </HeadingPairs>
  <TitlesOfParts>
    <vt:vector size="49" baseType="lpstr">
      <vt:lpstr>Office Theme</vt:lpstr>
      <vt:lpstr>1_Office Theme</vt:lpstr>
      <vt:lpstr>Attachment Theory and Therapy in a Play Therapy Setting</vt:lpstr>
      <vt:lpstr>Please tape your baby photo to the white board then later you will…. </vt:lpstr>
      <vt:lpstr>Overview</vt:lpstr>
      <vt:lpstr>When you think of attachment what do you think of? </vt:lpstr>
      <vt:lpstr>   Let’s play Dress -Up</vt:lpstr>
      <vt:lpstr>PowerPoint Presentation</vt:lpstr>
      <vt:lpstr>As an infant or toddler</vt:lpstr>
      <vt:lpstr>Development</vt:lpstr>
      <vt:lpstr>Learning Outcomes</vt:lpstr>
      <vt:lpstr>PowerPoint Presentation</vt:lpstr>
      <vt:lpstr>Bowlby(1907-1990) described Attachment as: </vt:lpstr>
      <vt:lpstr>Rudolph Schaffer and Peggy Emerson: Nurture</vt:lpstr>
      <vt:lpstr>PowerPoint Presentation</vt:lpstr>
      <vt:lpstr>Schaffer, 1964.Pg. 31</vt:lpstr>
      <vt:lpstr>PowerPoint Presentation</vt:lpstr>
      <vt:lpstr>Mary Ainsworth (1913-1999)</vt:lpstr>
      <vt:lpstr>Stages of attachment</vt:lpstr>
      <vt:lpstr>Reactive Attachment Disorder Behaviors : </vt:lpstr>
      <vt:lpstr>Continued…</vt:lpstr>
      <vt:lpstr>PowerPoint Presentation</vt:lpstr>
      <vt:lpstr>   Harlow (1905-1991)</vt:lpstr>
      <vt:lpstr>PowerPoint Presentation</vt:lpstr>
      <vt:lpstr>Dr. Dan Siegal</vt:lpstr>
      <vt:lpstr>Attachment Theory and practice…</vt:lpstr>
      <vt:lpstr>What do experiences have to do with brain development ?</vt:lpstr>
      <vt:lpstr>PowerPoint Presentation</vt:lpstr>
      <vt:lpstr>PowerPoint Presentation</vt:lpstr>
      <vt:lpstr>Bruce Perry’s Research </vt:lpstr>
      <vt:lpstr>www.childtraumaacademy.com </vt:lpstr>
      <vt:lpstr>Retrieved from: http://grahamscharf.com/early-childhood-recommended-resources/ </vt:lpstr>
      <vt:lpstr>PowerPoint Presentation</vt:lpstr>
      <vt:lpstr>Attunement Strategies</vt:lpstr>
      <vt:lpstr>www.childtraumaacademy.com </vt:lpstr>
      <vt:lpstr>Dan Hughes and PLACE Dyadic Developmental Psychotherapy</vt:lpstr>
      <vt:lpstr>Dan Hughes </vt:lpstr>
      <vt:lpstr>      Floor Time </vt:lpstr>
      <vt:lpstr>Modified Interactional Guidance</vt:lpstr>
      <vt:lpstr>Theraplay</vt:lpstr>
      <vt:lpstr>PowerPoint Presentation</vt:lpstr>
      <vt:lpstr>The aim of the (Parent and child) therapy is to.. </vt:lpstr>
      <vt:lpstr>Wait, watch and wonder- Parent and Child</vt:lpstr>
      <vt:lpstr>PowerPoint Presentation</vt:lpstr>
      <vt:lpstr>PowerPoint Presentation</vt:lpstr>
      <vt:lpstr>Nurtured Heart Approach- Parent </vt:lpstr>
      <vt:lpstr>The Four S’s- Parent Approach of Intervention </vt:lpstr>
      <vt:lpstr>Resources for Families</vt:lpstr>
      <vt:lpstr>References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Windows User</cp:lastModifiedBy>
  <cp:revision>55</cp:revision>
  <dcterms:created xsi:type="dcterms:W3CDTF">2015-06-20T21:30:23Z</dcterms:created>
  <dcterms:modified xsi:type="dcterms:W3CDTF">2015-06-21T23:06:42Z</dcterms:modified>
</cp:coreProperties>
</file>